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94" r:id="rId5"/>
    <p:sldId id="407" r:id="rId6"/>
    <p:sldId id="408" r:id="rId7"/>
    <p:sldId id="411" r:id="rId8"/>
    <p:sldId id="403" r:id="rId9"/>
    <p:sldId id="404" r:id="rId10"/>
    <p:sldId id="405" r:id="rId11"/>
    <p:sldId id="412" r:id="rId12"/>
    <p:sldId id="416" r:id="rId13"/>
    <p:sldId id="417" r:id="rId14"/>
    <p:sldId id="418" r:id="rId15"/>
    <p:sldId id="406" r:id="rId16"/>
    <p:sldId id="414" r:id="rId17"/>
    <p:sldId id="413" r:id="rId18"/>
    <p:sldId id="415" r:id="rId19"/>
    <p:sldId id="397" r:id="rId20"/>
    <p:sldId id="398" r:id="rId21"/>
    <p:sldId id="390" r:id="rId22"/>
    <p:sldId id="375" r:id="rId23"/>
    <p:sldId id="396" r:id="rId24"/>
    <p:sldId id="367" r:id="rId25"/>
    <p:sldId id="384" r:id="rId26"/>
    <p:sldId id="359" r:id="rId27"/>
    <p:sldId id="310" r:id="rId28"/>
    <p:sldId id="304" r:id="rId29"/>
    <p:sldId id="362" r:id="rId30"/>
    <p:sldId id="328" r:id="rId31"/>
    <p:sldId id="360" r:id="rId32"/>
    <p:sldId id="361" r:id="rId33"/>
  </p:sldIdLst>
  <p:sldSz cx="12192000" cy="6858000"/>
  <p:notesSz cx="6797675" cy="9928225"/>
  <p:custDataLst>
    <p:tags r:id="rId36"/>
  </p:custDataLst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MG  Mastervorlage" id="{DC7E59F3-1751-4F5A-94D2-FE5E27FE97B1}">
          <p14:sldIdLst>
            <p14:sldId id="394"/>
            <p14:sldId id="407"/>
            <p14:sldId id="408"/>
            <p14:sldId id="411"/>
            <p14:sldId id="403"/>
            <p14:sldId id="404"/>
            <p14:sldId id="405"/>
            <p14:sldId id="412"/>
            <p14:sldId id="416"/>
            <p14:sldId id="417"/>
            <p14:sldId id="418"/>
            <p14:sldId id="406"/>
            <p14:sldId id="414"/>
            <p14:sldId id="413"/>
            <p14:sldId id="415"/>
            <p14:sldId id="397"/>
            <p14:sldId id="398"/>
            <p14:sldId id="390"/>
            <p14:sldId id="375"/>
            <p14:sldId id="396"/>
            <p14:sldId id="367"/>
          </p14:sldIdLst>
        </p14:section>
        <p14:section name="Bibliotheken" id="{2A5F3592-C811-4774-843D-2E0D4612952B}">
          <p14:sldIdLst>
            <p14:sldId id="384"/>
            <p14:sldId id="359"/>
            <p14:sldId id="310"/>
            <p14:sldId id="304"/>
            <p14:sldId id="362"/>
            <p14:sldId id="328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2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orient="horz" pos="4048" userDrawn="1">
          <p15:clr>
            <a:srgbClr val="A4A3A4"/>
          </p15:clr>
        </p15:guide>
        <p15:guide id="4" orient="horz" pos="468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238">
          <p15:clr>
            <a:srgbClr val="A4A3A4"/>
          </p15:clr>
        </p15:guide>
        <p15:guide id="8" orient="horz" pos="4065">
          <p15:clr>
            <a:srgbClr val="A4A3A4"/>
          </p15:clr>
        </p15:guide>
        <p15:guide id="9" orient="horz" pos="467">
          <p15:clr>
            <a:srgbClr val="A4A3A4"/>
          </p15:clr>
        </p15:guide>
        <p15:guide id="10" orient="horz" pos="958">
          <p15:clr>
            <a:srgbClr val="A4A3A4"/>
          </p15:clr>
        </p15:guide>
        <p15:guide id="11" pos="7436">
          <p15:clr>
            <a:srgbClr val="A4A3A4"/>
          </p15:clr>
        </p15:guide>
        <p15:guide id="12" pos="2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709">
          <p15:clr>
            <a:srgbClr val="A4A3A4"/>
          </p15:clr>
        </p15:guide>
        <p15:guide id="2" orient="horz" pos="5051">
          <p15:clr>
            <a:srgbClr val="A4A3A4"/>
          </p15:clr>
        </p15:guide>
        <p15:guide id="3" pos="4020">
          <p15:clr>
            <a:srgbClr val="A4A3A4"/>
          </p15:clr>
        </p15:guide>
        <p15:guide id="4" pos="300">
          <p15:clr>
            <a:srgbClr val="A4A3A4"/>
          </p15:clr>
        </p15:guide>
        <p15:guide id="5" orient="horz" pos="770">
          <p15:clr>
            <a:srgbClr val="A4A3A4"/>
          </p15:clr>
        </p15:guide>
        <p15:guide id="6" orient="horz" pos="5484">
          <p15:clr>
            <a:srgbClr val="A4A3A4"/>
          </p15:clr>
        </p15:guide>
        <p15:guide id="7" pos="3984">
          <p15:clr>
            <a:srgbClr val="A4A3A4"/>
          </p15:clr>
        </p15:guide>
        <p15:guide id="8" pos="29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3" autoAdjust="0"/>
    <p:restoredTop sz="70788" autoAdjust="0"/>
  </p:normalViewPr>
  <p:slideViewPr>
    <p:cSldViewPr snapToObjects="1" showGuides="1">
      <p:cViewPr varScale="1">
        <p:scale>
          <a:sx n="77" d="100"/>
          <a:sy n="77" d="100"/>
        </p:scale>
        <p:origin x="1232" y="184"/>
      </p:cViewPr>
      <p:guideLst>
        <p:guide orient="horz" pos="952"/>
        <p:guide orient="horz" pos="210"/>
        <p:guide orient="horz" pos="4048"/>
        <p:guide orient="horz" pos="468"/>
        <p:guide pos="7430"/>
        <p:guide pos="249"/>
        <p:guide orient="horz" pos="238"/>
        <p:guide orient="horz" pos="4065"/>
        <p:guide orient="horz" pos="467"/>
        <p:guide orient="horz" pos="958"/>
        <p:guide pos="7436"/>
        <p:guide pos="252"/>
      </p:guideLst>
    </p:cSldViewPr>
  </p:slideViewPr>
  <p:outlineViewPr>
    <p:cViewPr>
      <p:scale>
        <a:sx n="33" d="100"/>
        <a:sy n="33" d="100"/>
      </p:scale>
      <p:origin x="0" y="1287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 showGuides="1">
      <p:cViewPr>
        <p:scale>
          <a:sx n="80" d="100"/>
          <a:sy n="80" d="100"/>
        </p:scale>
        <p:origin x="-3960" y="-438"/>
      </p:cViewPr>
      <p:guideLst>
        <p:guide orient="horz" pos="709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/>
              <a:pPr lvl="0" algn="l"/>
              <a:t>‹Nr.›</a:t>
            </a:fld>
            <a:endParaRPr lang="en-US" sz="9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3" tIns="46077" rIns="92153" bIns="46077" rtlCol="0" anchor="ctr"/>
          <a:lstStyle/>
          <a:p>
            <a:endParaRPr lang="de-DE" dirty="0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 smtClean="0"/>
              <a:pPr lvl="0" algn="l"/>
              <a:t>‹Nr.›</a:t>
            </a:fld>
            <a:endParaRPr lang="en-US" sz="900" dirty="0"/>
          </a:p>
        </p:txBody>
      </p:sp>
      <p:sp>
        <p:nvSpPr>
          <p:cNvPr id="10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376076" y="4715907"/>
            <a:ext cx="6045525" cy="446770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 in </a:t>
            </a:r>
            <a:r>
              <a:rPr lang="de-DE" noProof="0" dirty="0" err="1"/>
              <a:t>CorpoS</a:t>
            </a:r>
            <a:r>
              <a:rPr lang="en-US" dirty="0"/>
              <a:t> (</a:t>
            </a:r>
            <a:r>
              <a:rPr lang="de-DE" noProof="0" dirty="0"/>
              <a:t>Textkörper</a:t>
            </a:r>
            <a:r>
              <a:rPr lang="en-US" dirty="0"/>
              <a:t>) in 20 pt. </a:t>
            </a:r>
            <a:r>
              <a:rPr lang="de-DE" dirty="0"/>
              <a:t>einfügen // für Aufzählungen: Start // Absatz // Listenebene erhöhen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C46C-FD80-6198-3910-3DC02FDF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983B0B-F373-E1C5-4D23-AE966AED6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CE0D3-3C0E-A15D-56BD-6870DFE73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Meine Motivation</a:t>
            </a:r>
          </a:p>
          <a:p>
            <a:r>
              <a:rPr lang="de-DE" dirty="0"/>
              <a:t>Gelebter Spirit hat mich seit Tag 1 angesteckt, Arbeit mit verschiedenen Experten hat mir gezeigt welche Synergieeffekte hier herrschen. Ich habe über 6 Monate lang an verschiedenen Themen mitgewirkt im Team und hab Hands-On die Herausforderungen und möglich Lösungsstrategien bei Lukas mitbekommen. Ich möchte nun meine eigenen Ideen  dafür einbringen und KI bei AMG als Wettbewerbsvorteil fest verankern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Was sollten Beobachter zu Beginn erfahren</a:t>
            </a:r>
          </a:p>
          <a:p>
            <a:r>
              <a:rPr lang="de-DE" dirty="0">
                <a:sym typeface="Wingdings" pitchFamily="2" charset="2"/>
              </a:rPr>
              <a:t> Sucht ihr jemand der authentisch und energisch gemeinsam den Fachbereichen KI-Ideen auf die Straße bringt, gleichzeitig aber auch tiefgehendes Fachwissen in verschiedensten Bereichen von KI, Daten und Cloud mitbringt? Dann bin ich euer Mann!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0EA3B5-0900-D19D-1DCC-BDADF1BCA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548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45B1-028D-3471-6DA2-67B80891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880981-B245-7106-C788-A8BF22F39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DAB0B54-475B-6D51-D6F7-C630F542F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5C0F1-1B86-EF40-3AA7-8F3E80D875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29315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4481-155A-A706-627B-AB95F0BB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36E713-048D-4E88-5B6A-E74298456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D3035-3AD6-61FA-21B2-E0C4B66C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7E7CE-B4E0-E076-34FF-F6945215E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4627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3AD5-564C-D890-AC6B-C083DBC1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7033C4-0E6D-AEB3-B17A-AD73B5E6A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D7C2A-67E2-2457-01BC-6CB3B53BA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16351D-2533-1647-C577-E03F6287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8383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A9C5-D3FB-2E4F-9BB4-146AAA2C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4EF7C9-8893-3F46-95E9-A250323D8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54306C-AEB9-DC27-1E6C-1AC8D66AB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Ausblick: andere Modelltypen, auf Anzahl Features dann aber achten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07988E-B627-9B79-C7BC-6361F302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1874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3722-53F0-7266-3771-8CA202FC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A8F368-2153-51B4-CADC-49804C3D5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BB9E7E-7070-20F0-AB67-A0B6BDFD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EE316-936D-5923-4C1E-FFDE65A2D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954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können wir uns das jetzt bildlich vorstellen?</a:t>
            </a:r>
          </a:p>
          <a:p>
            <a:pPr marL="342900" indent="-342900">
              <a:buFontTx/>
              <a:buChar char="-"/>
            </a:pPr>
            <a:r>
              <a:rPr lang="de-DE" dirty="0"/>
              <a:t>Naja die Agenten und die Kommunikationswege sind nicht anderes wie Knoten und Kanten, also ein Graph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3250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man kann sich das einfach als Graph vorstellen</a:t>
            </a:r>
          </a:p>
          <a:p>
            <a:r>
              <a:rPr lang="de-DE" dirty="0"/>
              <a:t>- aber jetzt die frage:</a:t>
            </a:r>
          </a:p>
          <a:p>
            <a:endParaRPr lang="de-DE" dirty="0"/>
          </a:p>
          <a:p>
            <a:r>
              <a:rPr lang="de-DE" dirty="0"/>
              <a:t>Wenn wir wollen dass diese diskutieren und eine Frage gut beantworten, worauf kommt es an?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2313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eben gezeigt ist die Topologie des Netzwerkes ein großer Faktor</a:t>
            </a:r>
          </a:p>
          <a:p>
            <a:pPr marL="342900" indent="-342900">
              <a:buFontTx/>
              <a:buChar char="-"/>
            </a:pPr>
            <a:r>
              <a:rPr lang="de-DE" dirty="0"/>
              <a:t>Umgebung</a:t>
            </a:r>
          </a:p>
          <a:p>
            <a:pPr marL="342900" indent="-342900">
              <a:buFontTx/>
              <a:buChar char="-"/>
            </a:pPr>
            <a:r>
              <a:rPr lang="de-DE" dirty="0"/>
              <a:t>Anzahl: 3er Dialog, oder ganze Gesellschaften/Organisationen simulieren (merken!)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Diese Systeme bestehen zwar aus autonomen Agenten, allerdings sollten sie trotzdem menschliche Ausrichtung besitzen </a:t>
            </a:r>
          </a:p>
          <a:p>
            <a:pPr marL="576900" lvl="1" indent="-342900">
              <a:buFontTx/>
              <a:buChar char="-"/>
            </a:pPr>
            <a:r>
              <a:rPr lang="de-DE" dirty="0"/>
              <a:t>Sicherheit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4693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35081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281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8B0-53F1-6461-F5C0-417996D3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E0CC1E-3C08-A27A-D315-3E11D0AE6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615278-B95B-B007-C309-523247CCE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50BF7-BBF1-04B8-D2AC-EB19D808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8134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7E44-532D-33E7-0D3C-A2003037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76CD0E-3A97-84BD-6BCC-BDDDE9EC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CEA72C-E9EB-C39F-A4BC-1B2C69CE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057A90-8798-C996-0ABF-81B31E0B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05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4A9B-E440-9A63-527D-D3FF9641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9D39AD-F737-83D4-62EB-9DAA89F2F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2116AD2-CDC3-B70C-5C91-0CF772B3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5FA2D4-CF33-E212-BC39-F061DA652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982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FC89E-7517-2E82-ACE4-B5106C17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22DD78-F447-FC44-C412-E452F873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379C6F-9A5C-85F0-C77A-3F5D7687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E631DA-FE26-A168-58F7-9C3ED1DD3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297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D5E6-1220-A3A6-DE61-C7AD7806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D7061B-840C-9FF0-667D-B8FCCA00A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4F0D1-158A-4EC6-4B3E-D863337AD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03EC06-FF49-AA44-7848-D0C4BA2CB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6649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C4-CC41-AF0A-9374-2D0A43850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C27D3E-05BE-30B2-AB45-12E0B767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5D1C7D4-F852-1B8F-AA1E-ACC43A4C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355BCF-5EAA-BB33-5ECF-9BD599523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8457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7C7B7-DA77-8FBE-DF43-F2394A404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4E25A9-3354-4B78-C800-08F28B534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7F1E6C-2BD1-1EB6-BB17-DF8A571E2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F39FAE-95CC-951E-74F5-9EB607A9A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4900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2752-B5E9-31B2-CA8F-2A69D2561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053F944-7AFC-7669-E30A-019E94B82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46981B-3D26-40AB-79CD-BB11F3F43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B60BF-7EB0-0915-DE90-A43E33781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10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6140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1.emf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73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96" b="18800"/>
          <a:stretch/>
        </p:blipFill>
        <p:spPr>
          <a:xfrm>
            <a:off x="-4789" y="-27384"/>
            <a:ext cx="12221469" cy="489654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268468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49142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0799" y="1512000"/>
            <a:ext cx="5580676" cy="49142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D6A0E839-2376-E74A-AFD0-F90A8EBF3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2666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Bilder/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9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21476" y="15113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0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1476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287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0AD37BB-0404-C441-90FC-FC874F5D0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0689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 //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11405475" cy="4476227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4047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grpSp>
        <p:nvGrpSpPr>
          <p:cNvPr id="30" name="Gruppieren 29"/>
          <p:cNvGrpSpPr/>
          <p:nvPr userDrawn="1"/>
        </p:nvGrpSpPr>
        <p:grpSpPr>
          <a:xfrm>
            <a:off x="12304800" y="403200"/>
            <a:ext cx="1800000" cy="6454800"/>
            <a:chOff x="12304800" y="403200"/>
            <a:chExt cx="1800000" cy="6454800"/>
          </a:xfrm>
        </p:grpSpPr>
        <p:grpSp>
          <p:nvGrpSpPr>
            <p:cNvPr id="31" name="Bildhandling"/>
            <p:cNvGrpSpPr/>
            <p:nvPr userDrawn="1"/>
          </p:nvGrpSpPr>
          <p:grpSpPr>
            <a:xfrm>
              <a:off x="12304800" y="403200"/>
              <a:ext cx="1800000" cy="6454800"/>
              <a:chOff x="12304800" y="403200"/>
              <a:chExt cx="1800000" cy="6454800"/>
            </a:xfrm>
          </p:grpSpPr>
          <p:sp>
            <p:nvSpPr>
              <p:cNvPr id="33" name="Headline"/>
              <p:cNvSpPr txBox="1"/>
              <p:nvPr userDrawn="1"/>
            </p:nvSpPr>
            <p:spPr>
              <a:xfrm rot="10800000" flipH="1" flipV="1">
                <a:off x="12304800" y="403200"/>
                <a:ext cx="1800000" cy="10728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lIns="0" tIns="0" rIns="0" bIns="3600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500" b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</a:t>
                </a:r>
                <a:r>
                  <a:rPr lang="de-DE" sz="1500" b="1" baseline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 </a:t>
                </a:r>
                <a:r>
                  <a:rPr lang="de-DE" sz="1000" b="1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Bilder Handling</a:t>
                </a:r>
                <a:endParaRPr lang="de-DE" sz="1500" b="1" noProof="0" dirty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Bildtools // Format"/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4800" y="2700000"/>
                <a:ext cx="670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Zuschneiden"/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8000" y="2592000"/>
                <a:ext cx="768914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Beispielbild"/>
              <p:cNvPicPr>
                <a:picLocks noChangeAspect="1" noChangeArrowheads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304800" y="4248000"/>
                <a:ext cx="1800000" cy="96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Einpassen"/>
              <p:cNvPicPr>
                <a:picLocks noChangeAspect="1" noChangeArrowheads="1"/>
              </p:cNvPicPr>
              <p:nvPr userDrawn="1"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96929" y="5886000"/>
                <a:ext cx="1107871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Bildausschnitt verändern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kann innerhalb der schwarzen Begrenzungen bei gedrückter alt-Taste bewegt werden.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zuschneiden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bei gedrückter Umschalt-Taste über die hellen Eckpunkte auf die passende Größe ziehen. 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einpassen über Menü: Bildtools // Format // Größe // Zuschneiden // Einpassen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</p:txBody>
        </p:sp>
      </p:grp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0559443-A15E-F049-A434-403B67F1A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64991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18611A19-070F-4246-B1FC-859993A12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6000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7176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6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7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13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5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4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1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001474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0001474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01474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0001474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5" name="Bildplatzhalter 8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6" name="Bildplatzhalter 8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8" name="Bildplatzhalter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9" name="Bildplatzhalter 8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cxnSp>
        <p:nvCxnSpPr>
          <p:cNvPr id="109" name="Gerade Verbindung 53"/>
          <p:cNvCxnSpPr>
            <a:stCxn id="99" idx="3"/>
            <a:endCxn id="66" idx="1"/>
          </p:cNvCxnSpPr>
          <p:nvPr userDrawn="1"/>
        </p:nvCxnSpPr>
        <p:spPr>
          <a:xfrm>
            <a:off x="3996005" y="20981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54"/>
          <p:cNvCxnSpPr>
            <a:stCxn id="102" idx="3"/>
            <a:endCxn id="67" idx="1"/>
          </p:cNvCxnSpPr>
          <p:nvPr userDrawn="1"/>
        </p:nvCxnSpPr>
        <p:spPr>
          <a:xfrm>
            <a:off x="3996005" y="33452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55"/>
          <p:cNvCxnSpPr>
            <a:stCxn id="95" idx="1"/>
            <a:endCxn id="86" idx="3"/>
          </p:cNvCxnSpPr>
          <p:nvPr userDrawn="1"/>
        </p:nvCxnSpPr>
        <p:spPr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6"/>
          <p:cNvCxnSpPr>
            <a:stCxn id="70" idx="3"/>
            <a:endCxn id="97" idx="1"/>
          </p:cNvCxnSpPr>
          <p:nvPr userDrawn="1"/>
        </p:nvCxnSpPr>
        <p:spPr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57"/>
          <p:cNvCxnSpPr>
            <a:stCxn id="71" idx="3"/>
            <a:endCxn id="96" idx="1"/>
          </p:cNvCxnSpPr>
          <p:nvPr userDrawn="1"/>
        </p:nvCxnSpPr>
        <p:spPr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58"/>
          <p:cNvCxnSpPr>
            <a:stCxn id="69" idx="3"/>
            <a:endCxn id="98" idx="1"/>
          </p:cNvCxnSpPr>
          <p:nvPr userDrawn="1"/>
        </p:nvCxnSpPr>
        <p:spPr>
          <a:xfrm>
            <a:off x="7719176" y="58394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59"/>
          <p:cNvCxnSpPr>
            <a:stCxn id="108" idx="3"/>
            <a:endCxn id="49" idx="1"/>
          </p:cNvCxnSpPr>
          <p:nvPr userDrawn="1"/>
        </p:nvCxnSpPr>
        <p:spPr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60"/>
          <p:cNvCxnSpPr>
            <a:stCxn id="100" idx="3"/>
            <a:endCxn id="68" idx="1"/>
          </p:cNvCxnSpPr>
          <p:nvPr userDrawn="1"/>
        </p:nvCxnSpPr>
        <p:spPr>
          <a:xfrm>
            <a:off x="3996005" y="45923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91D74837-00A2-2A4D-8686-1CF468D6D0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383003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Textplatzhalter 3"/>
          <p:cNvSpPr>
            <a:spLocks noGrp="1" noChangeAspect="1"/>
          </p:cNvSpPr>
          <p:nvPr>
            <p:ph type="body" sz="quarter" idx="67" hasCustomPrompt="1"/>
          </p:nvPr>
        </p:nvSpPr>
        <p:spPr bwMode="white"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4" name="Textplatzhalter 3"/>
          <p:cNvSpPr>
            <a:spLocks noGrp="1" noChangeAspect="1"/>
          </p:cNvSpPr>
          <p:nvPr>
            <p:ph type="body" sz="quarter" idx="56" hasCustomPrompt="1"/>
          </p:nvPr>
        </p:nvSpPr>
        <p:spPr bwMode="white"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5" name="Textplatzhalter 3"/>
          <p:cNvSpPr>
            <a:spLocks noGrp="1" noChangeAspect="1"/>
          </p:cNvSpPr>
          <p:nvPr>
            <p:ph type="body" sz="quarter" idx="57" hasCustomPrompt="1"/>
          </p:nvPr>
        </p:nvSpPr>
        <p:spPr bwMode="white"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6" name="Textplatzhalter 3"/>
          <p:cNvSpPr>
            <a:spLocks noGrp="1" noChangeAspect="1"/>
          </p:cNvSpPr>
          <p:nvPr>
            <p:ph type="body" sz="quarter" idx="58" hasCustomPrompt="1"/>
          </p:nvPr>
        </p:nvSpPr>
        <p:spPr bwMode="white"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7" name="Textplatzhalter 3"/>
          <p:cNvSpPr>
            <a:spLocks noGrp="1" noChangeAspect="1"/>
          </p:cNvSpPr>
          <p:nvPr>
            <p:ph type="body" sz="quarter" idx="59" hasCustomPrompt="1"/>
          </p:nvPr>
        </p:nvSpPr>
        <p:spPr bwMode="white"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8" name="Textplatzhalter 3"/>
          <p:cNvSpPr>
            <a:spLocks noGrp="1" noChangeAspect="1"/>
          </p:cNvSpPr>
          <p:nvPr>
            <p:ph type="body" sz="quarter" idx="60" hasCustomPrompt="1"/>
          </p:nvPr>
        </p:nvSpPr>
        <p:spPr bwMode="white"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9" name="Textplatzhalter 3"/>
          <p:cNvSpPr>
            <a:spLocks noGrp="1" noChangeAspect="1"/>
          </p:cNvSpPr>
          <p:nvPr>
            <p:ph type="body" sz="quarter" idx="61" hasCustomPrompt="1"/>
          </p:nvPr>
        </p:nvSpPr>
        <p:spPr bwMode="white"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0" name="Textplatzhalter 3"/>
          <p:cNvSpPr>
            <a:spLocks noGrp="1" noChangeAspect="1"/>
          </p:cNvSpPr>
          <p:nvPr>
            <p:ph type="body" sz="quarter" idx="62" hasCustomPrompt="1"/>
          </p:nvPr>
        </p:nvSpPr>
        <p:spPr bwMode="white"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1" name="Textplatzhalter 3"/>
          <p:cNvSpPr>
            <a:spLocks noGrp="1" noChangeAspect="1"/>
          </p:cNvSpPr>
          <p:nvPr>
            <p:ph type="body" sz="quarter" idx="63" hasCustomPrompt="1"/>
          </p:nvPr>
        </p:nvSpPr>
        <p:spPr bwMode="white"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2" name="Textplatzhalter 3"/>
          <p:cNvSpPr>
            <a:spLocks noGrp="1" noChangeAspect="1"/>
          </p:cNvSpPr>
          <p:nvPr>
            <p:ph type="body" sz="quarter" idx="64" hasCustomPrompt="1"/>
          </p:nvPr>
        </p:nvSpPr>
        <p:spPr bwMode="white"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3" name="Textplatzhalter 3"/>
          <p:cNvSpPr>
            <a:spLocks noGrp="1" noChangeAspect="1"/>
          </p:cNvSpPr>
          <p:nvPr>
            <p:ph type="body" sz="quarter" idx="65" hasCustomPrompt="1"/>
          </p:nvPr>
        </p:nvSpPr>
        <p:spPr bwMode="white"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4" name="Textplatzhalter 3"/>
          <p:cNvSpPr>
            <a:spLocks noGrp="1" noChangeAspect="1"/>
          </p:cNvSpPr>
          <p:nvPr>
            <p:ph type="body" sz="quarter" idx="66" hasCustomPrompt="1"/>
          </p:nvPr>
        </p:nvSpPr>
        <p:spPr bwMode="white"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7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</a:t>
            </a:r>
            <a:r>
              <a:rPr lang="de-DE" noProof="0" dirty="0" err="1"/>
              <a:t>pt</a:t>
            </a:r>
            <a:r>
              <a:rPr lang="de-DE" noProof="0" dirty="0"/>
              <a:t>. // kleineren Text: Listenebene erhöhen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4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pt. einfügen // für kleineren Text: Start // Absatz // Listenebene erhöhen</a:t>
            </a:r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4E53A1F6-EAE2-8C4A-9C1F-1CE5B19C0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4476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9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15113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197941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291565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4320000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2447534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385188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3383769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1511300"/>
            <a:ext cx="7578675" cy="3204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A2C44ED0-2486-B14A-8A04-FF05FBA155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2845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6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2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3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6676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5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6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21338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6676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C27DE328-7389-A546-A0F8-348F5B574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68493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F88CAB2D-80B3-7946-A5EA-4607C87F9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94560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5076" y="15113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5076" y="40435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5076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6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9A9DAD98-FD90-9C45-82AB-DEA8135FF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1849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358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69" b="25129"/>
          <a:stretch/>
        </p:blipFill>
        <p:spPr>
          <a:xfrm>
            <a:off x="1662" y="-99393"/>
            <a:ext cx="12215018" cy="48965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29" name="Titel 6">
            <a:extLst>
              <a:ext uri="{FF2B5EF4-FFF2-40B4-BE49-F238E27FC236}">
                <a16:creationId xmlns:a16="http://schemas.microsoft.com/office/drawing/2014/main" id="{1F98D68B-7839-844B-9C35-425FBF5F75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8" y="759017"/>
            <a:ext cx="8928000" cy="437735"/>
          </a:xfrm>
        </p:spPr>
        <p:txBody>
          <a:bodyPr vert="horz" anchor="ctr"/>
          <a:lstStyle>
            <a:lvl1pPr marL="538163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30" name="Inhaltsplatzhalter 13">
            <a:extLst>
              <a:ext uri="{FF2B5EF4-FFF2-40B4-BE49-F238E27FC236}">
                <a16:creationId xmlns:a16="http://schemas.microsoft.com/office/drawing/2014/main" id="{FDFDE31D-8BAF-334E-AD49-5BA99866E89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95288" y="1268413"/>
            <a:ext cx="5340350" cy="431800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000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</p:spTree>
    <p:extLst>
      <p:ext uri="{BB962C8B-B14F-4D97-AF65-F5344CB8AC3E}">
        <p14:creationId xmlns:p14="http://schemas.microsoft.com/office/powerpoint/2010/main" val="1061606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0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1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6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4849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7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4849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4849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4851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0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542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1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542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542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5426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00427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00427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00427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00427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3321DE89-970A-7A49-8CA8-E65F8778C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580862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7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8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0" name="Textplatzhalter 7">
            <a:extLst>
              <a:ext uri="{FF2B5EF4-FFF2-40B4-BE49-F238E27FC236}">
                <a16:creationId xmlns:a16="http://schemas.microsoft.com/office/drawing/2014/main" id="{4EB1727D-9AEE-D549-912E-00D38FDDE3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9609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4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5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0" y="1511768"/>
            <a:ext cx="37548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9" name="Textplatzhalter 7">
            <a:extLst>
              <a:ext uri="{FF2B5EF4-FFF2-40B4-BE49-F238E27FC236}">
                <a16:creationId xmlns:a16="http://schemas.microsoft.com/office/drawing/2014/main" id="{B652784B-0000-C044-816C-15658B2809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145773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mi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77" hasCustomPrompt="1"/>
          </p:nvPr>
        </p:nvSpPr>
        <p:spPr>
          <a:xfrm>
            <a:off x="452893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71" hasCustomPrompt="1"/>
          </p:nvPr>
        </p:nvSpPr>
        <p:spPr>
          <a:xfrm>
            <a:off x="396001" y="1786681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7" name="Textplatzhalter 3"/>
          <p:cNvSpPr>
            <a:spLocks noGrp="1"/>
          </p:cNvSpPr>
          <p:nvPr>
            <p:ph type="body" sz="quarter" idx="72" hasCustomPrompt="1"/>
          </p:nvPr>
        </p:nvSpPr>
        <p:spPr>
          <a:xfrm>
            <a:off x="396001" y="462604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8" name="Textplatzhalt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96001" y="3206363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0" name="Textplatzhalter 3"/>
          <p:cNvSpPr>
            <a:spLocks noGrp="1"/>
          </p:cNvSpPr>
          <p:nvPr>
            <p:ph type="body" sz="quarter" idx="78" hasCustomPrompt="1"/>
          </p:nvPr>
        </p:nvSpPr>
        <p:spPr>
          <a:xfrm>
            <a:off x="452893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1" name="Textplatzhalter 3"/>
          <p:cNvSpPr>
            <a:spLocks noGrp="1"/>
          </p:cNvSpPr>
          <p:nvPr>
            <p:ph type="body" sz="quarter" idx="68" hasCustomPrompt="1"/>
          </p:nvPr>
        </p:nvSpPr>
        <p:spPr>
          <a:xfrm>
            <a:off x="396001" y="6045725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2" name="Textplatzhalter 3"/>
          <p:cNvSpPr>
            <a:spLocks noGrp="1"/>
          </p:cNvSpPr>
          <p:nvPr>
            <p:ph type="body" sz="quarter" idx="73" hasCustomPrompt="1"/>
          </p:nvPr>
        </p:nvSpPr>
        <p:spPr>
          <a:xfrm>
            <a:off x="8661861" y="178616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3" name="Textplatzhalter 3"/>
          <p:cNvSpPr>
            <a:spLocks noGrp="1"/>
          </p:cNvSpPr>
          <p:nvPr>
            <p:ph type="body" sz="quarter" idx="74" hasCustomPrompt="1"/>
          </p:nvPr>
        </p:nvSpPr>
        <p:spPr>
          <a:xfrm>
            <a:off x="8661861" y="462449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4" name="Textplatzhalter 3"/>
          <p:cNvSpPr>
            <a:spLocks noGrp="1"/>
          </p:cNvSpPr>
          <p:nvPr>
            <p:ph type="body" sz="quarter" idx="76" hasCustomPrompt="1"/>
          </p:nvPr>
        </p:nvSpPr>
        <p:spPr>
          <a:xfrm>
            <a:off x="8661861" y="320532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69" hasCustomPrompt="1"/>
          </p:nvPr>
        </p:nvSpPr>
        <p:spPr>
          <a:xfrm>
            <a:off x="866186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70" hasCustomPrompt="1"/>
          </p:nvPr>
        </p:nvSpPr>
        <p:spPr>
          <a:xfrm>
            <a:off x="866186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9148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Text/Multi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0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9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10" name="Titel 6"/>
          <p:cNvSpPr>
            <a:spLocks noGrp="1"/>
          </p:cNvSpPr>
          <p:nvPr>
            <p:ph type="title" hasCustomPrompt="1"/>
          </p:nvPr>
        </p:nvSpPr>
        <p:spPr bwMode="black">
          <a:xfrm>
            <a:off x="395290" y="368300"/>
            <a:ext cx="5508000" cy="1008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 ZWEIZEILIG IN CORPOS (ÜBERSCHRIFTEN) 30 PT. </a:t>
            </a:r>
          </a:p>
        </p:txBody>
      </p:sp>
      <p:sp>
        <p:nvSpPr>
          <p:cNvPr id="111" name="Textplatzhalter 13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395289" y="1512000"/>
            <a:ext cx="5508000" cy="29493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5"/>
            <a:r>
              <a:rPr lang="de-DE" noProof="0" dirty="0"/>
              <a:t>Fünfte Ebene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B1F7B747-BC2C-884F-8D66-834F553A6A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59603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1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310301"/>
            <a:ext cx="6062400" cy="4547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0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577440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0"/>
            <a:ext cx="2995717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47237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2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0171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540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OPTIONALE HEADLINE EINZEILIG IN CORPOS (ÜBERSCHRIFTEN) 30 PT.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47572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3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0" name="Foliennummernplatzhalter 3"/>
          <p:cNvSpPr>
            <a:spLocks noGrp="1"/>
          </p:cNvSpPr>
          <p:nvPr>
            <p:ph type="sldNum" sz="quarter" idx="3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9333AC87-4BD1-C449-8342-5EC6C34DE4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77443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242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396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8" name="Fußzeilenplatzhalter 4"/>
          <p:cNvSpPr>
            <a:spLocks noGrp="1"/>
          </p:cNvSpPr>
          <p:nvPr>
            <p:ph type="ftr" sz="quarter" idx="38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09" name="Foliennummernplatzhalter 5"/>
          <p:cNvSpPr>
            <a:spLocks noGrp="1"/>
          </p:cNvSpPr>
          <p:nvPr>
            <p:ph type="sldNum" sz="quarter" idx="39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1" name="Textplatzhalter 7">
            <a:extLst>
              <a:ext uri="{FF2B5EF4-FFF2-40B4-BE49-F238E27FC236}">
                <a16:creationId xmlns:a16="http://schemas.microsoft.com/office/drawing/2014/main" id="{1942919C-1B03-134A-BC8F-65812C0D73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354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52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69" y="-27384"/>
            <a:ext cx="12219807" cy="496855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23367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92" y="404664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23792" y="980976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757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9833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92" b="32223"/>
          <a:stretch/>
        </p:blipFill>
        <p:spPr>
          <a:xfrm>
            <a:off x="3176" y="-27384"/>
            <a:ext cx="12213504" cy="468052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15512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zwei 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4048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de-DE" noProof="0" dirty="0"/>
              <a:t>Agenda Punkt in CorpoS (Textkörper) in 20 pt. einfügen // für Unterpunkt: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46679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8E6329A-F38F-7F44-8F9A-E893E0D0D3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25998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248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Inhaltsunterschriften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9E15B7D6-E35C-154E-9792-D4A8D11554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90297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7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Tabelle einfügen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6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de-DE" noProof="0" dirty="0"/>
              <a:t>Tabellenüberschrift in </a:t>
            </a:r>
            <a:r>
              <a:rPr lang="de-DE" noProof="0" dirty="0" err="1"/>
              <a:t>CorpoS</a:t>
            </a:r>
            <a:r>
              <a:rPr lang="de-DE" noProof="0" dirty="0"/>
              <a:t> Demi (Textkörper) in 20 pt. bold einfügen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1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Tabellenunterschriften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5DD5AF8D-7B0F-4E4A-B774-5D78771FF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22536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214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6E4C7AD6-1205-534E-9CBD-C816A3191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89647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38862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2" imgW="395" imgH="394" progId="TCLayout.ActiveDocument.1">
                  <p:embed/>
                </p:oleObj>
              </mc:Choice>
              <mc:Fallback>
                <p:oleObj name="think-cell Folie" r:id="rId32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elplatzhalter 1"/>
          <p:cNvSpPr>
            <a:spLocks noGrp="1"/>
          </p:cNvSpPr>
          <p:nvPr>
            <p:ph type="title"/>
          </p:nvPr>
        </p:nvSpPr>
        <p:spPr>
          <a:xfrm>
            <a:off x="395288" y="367505"/>
            <a:ext cx="11406188" cy="1009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1" name="Textplatzhalter 2"/>
          <p:cNvSpPr>
            <a:spLocks noGrp="1"/>
          </p:cNvSpPr>
          <p:nvPr>
            <p:ph type="body" idx="1"/>
          </p:nvPr>
        </p:nvSpPr>
        <p:spPr>
          <a:xfrm>
            <a:off x="395288" y="1511300"/>
            <a:ext cx="11406188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78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de-DE" dirty="0"/>
              <a:t>Titel der Präsentation in </a:t>
            </a:r>
            <a:r>
              <a:rPr lang="de-DE" dirty="0" err="1"/>
              <a:t>CorpoS</a:t>
            </a:r>
            <a:r>
              <a:rPr lang="de-DE" dirty="0"/>
              <a:t> (Textkörper) 10pt | Abteilung | Datum</a:t>
            </a: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80080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8" name="32,78 // 15,84"/>
          <p:cNvCxnSpPr/>
          <p:nvPr/>
        </p:nvCxnSpPr>
        <p:spPr>
          <a:xfrm>
            <a:off x="11801476" y="-45424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1,1 // 15,84"/>
          <p:cNvCxnSpPr/>
          <p:nvPr/>
        </p:nvCxnSpPr>
        <p:spPr>
          <a:xfrm>
            <a:off x="397669" y="-447102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32,78 // 15,84"/>
          <p:cNvCxnSpPr/>
          <p:nvPr/>
        </p:nvCxnSpPr>
        <p:spPr>
          <a:xfrm>
            <a:off x="11801475" y="697975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1,1 // 15,84"/>
          <p:cNvCxnSpPr/>
          <p:nvPr/>
        </p:nvCxnSpPr>
        <p:spPr>
          <a:xfrm>
            <a:off x="397669" y="6984517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,85 // 8,32"/>
          <p:cNvCxnSpPr/>
          <p:nvPr/>
        </p:nvCxnSpPr>
        <p:spPr>
          <a:xfrm>
            <a:off x="12307182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,2 // 5,33"/>
          <p:cNvCxnSpPr/>
          <p:nvPr/>
        </p:nvCxnSpPr>
        <p:spPr>
          <a:xfrm>
            <a:off x="12307182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,02 // 8,5"/>
          <p:cNvCxnSpPr/>
          <p:nvPr/>
        </p:nvCxnSpPr>
        <p:spPr>
          <a:xfrm>
            <a:off x="12307182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/>
        </p:nvCxnSpPr>
        <p:spPr>
          <a:xfrm>
            <a:off x="-460856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/>
        </p:nvCxnSpPr>
        <p:spPr>
          <a:xfrm>
            <a:off x="-463236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/>
        </p:nvCxnSpPr>
        <p:spPr>
          <a:xfrm>
            <a:off x="-463236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6628594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17" r:id="rId5"/>
    <p:sldLayoutId id="2147483660" r:id="rId6"/>
    <p:sldLayoutId id="2147483733" r:id="rId7"/>
    <p:sldLayoutId id="2147483731" r:id="rId8"/>
    <p:sldLayoutId id="2147483721" r:id="rId9"/>
    <p:sldLayoutId id="2147483703" r:id="rId10"/>
    <p:sldLayoutId id="2147483704" r:id="rId11"/>
    <p:sldLayoutId id="2147483700" r:id="rId12"/>
    <p:sldLayoutId id="2147483679" r:id="rId13"/>
    <p:sldLayoutId id="2147483689" r:id="rId14"/>
    <p:sldLayoutId id="2147483692" r:id="rId15"/>
    <p:sldLayoutId id="2147483694" r:id="rId16"/>
    <p:sldLayoutId id="2147483680" r:id="rId17"/>
    <p:sldLayoutId id="2147483707" r:id="rId18"/>
    <p:sldLayoutId id="2147483683" r:id="rId19"/>
    <p:sldLayoutId id="2147483684" r:id="rId20"/>
    <p:sldLayoutId id="2147483711" r:id="rId21"/>
    <p:sldLayoutId id="2147483712" r:id="rId22"/>
    <p:sldLayoutId id="2147483698" r:id="rId23"/>
    <p:sldLayoutId id="2147483729" r:id="rId24"/>
    <p:sldLayoutId id="2147483727" r:id="rId25"/>
    <p:sldLayoutId id="2147483728" r:id="rId26"/>
    <p:sldLayoutId id="2147483682" r:id="rId27"/>
    <p:sldLayoutId id="2147483736" r:id="rId28"/>
    <p:sldLayoutId id="2147483737" r:id="rId29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MB Corpo S Title" panose="020B0504070000000003" pitchFamily="34" charset="0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3pPr>
      <a:lvl4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4pPr>
      <a:lvl5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5pPr>
      <a:lvl6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6pPr>
      <a:lvl7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7pPr>
      <a:lvl8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8pPr>
      <a:lvl9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eg"/><Relationship Id="rId7" Type="http://schemas.openxmlformats.org/officeDocument/2006/relationships/image" Target="../media/image4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E06594-5D07-D43B-2C27-8BB953D34D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016CE-48A9-2B70-5B9B-1BE7FD110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612B1-9A59-9637-1A7E-9DDCBE3EA2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162B11-8D01-CADA-83FB-C4D3D1304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BEWERBUNGSGESPRÄCH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C57F20-C4C6-505E-F85C-E038DD465E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5288" y="1268413"/>
            <a:ext cx="10525248" cy="431800"/>
          </a:xfrm>
        </p:spPr>
        <p:txBody>
          <a:bodyPr/>
          <a:lstStyle/>
          <a:p>
            <a:r>
              <a:rPr lang="de-DE" dirty="0"/>
              <a:t>AI TECHNICAL EXPERT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237FB8A-B8B8-552C-C647-38CFED4C7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Daniel Seger</a:t>
            </a:r>
          </a:p>
          <a:p>
            <a:r>
              <a:rPr lang="de-DE" dirty="0"/>
              <a:t>05.09.2024</a:t>
            </a:r>
          </a:p>
        </p:txBody>
      </p:sp>
    </p:spTree>
    <p:extLst>
      <p:ext uri="{BB962C8B-B14F-4D97-AF65-F5344CB8AC3E}">
        <p14:creationId xmlns:p14="http://schemas.microsoft.com/office/powerpoint/2010/main" val="148982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ADF7-4DA8-8F8E-68F4-8E20CB867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1E7CD1-C1F8-3143-6B7C-34FB8228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61A6A1-DF81-8EC9-0190-5FC92F9AC73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0B4BA5C-9D96-3985-FBD0-9FEFA2460F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AC5410D-615D-1D8A-E6CE-FA2B9634CE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C4B6C0C-1CB9-2FAD-CC04-BC7D4271A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164DB2-3CE2-DC39-C3CD-8D7EF70AF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64992EB-3E48-6D20-3964-1CEC019E7E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A555425-17D4-B70C-EFB8-EAD4A67646AC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3F24DD-22FF-32F7-E3DB-3BC7B3D4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10" y="1135972"/>
            <a:ext cx="5248554" cy="51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9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CA52F-6907-5C56-4B3F-CAF5CB79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B3368-F7DB-69A7-5D29-C9F5E027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7B74CC-8965-848E-9804-81B88277FA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4E7035-4DAA-CF01-0F43-25CB968D81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9BC47CE-C6A9-B5BD-E901-C13694AC10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12FE742-5AC6-5364-B872-B94F91D7F4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1041204-87B9-CE29-4BA0-FC2964D77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7DE8031-270B-B656-6F45-75814EC8D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F2B1C9D-56CD-E5AD-6533-D7DBA07F59A5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BE3B00-44F1-6ABA-896B-508F5207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65"/>
          <a:stretch/>
        </p:blipFill>
        <p:spPr>
          <a:xfrm>
            <a:off x="2709237" y="2420888"/>
            <a:ext cx="6388100" cy="2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C253-FBC7-D17B-AFBB-AC932580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D6063-3AE5-A3D5-9BD1-79CD197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6F675D-1AC7-7681-6A00-87A9C044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7474CD-697D-5207-C478-EE63D1687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F254BC1-D053-45C4-1D2E-EBCC919FB9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434EC-3FBE-FAD8-333C-6BA4B95642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BC72823-264D-878F-5916-CF3170346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9F52373-133B-CF46-F48E-B90C0577AE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D619C2-B270-453F-5F1A-FD1C9030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56" y="1150775"/>
            <a:ext cx="5186384" cy="53389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44C406D-E134-CBFF-336C-694EF19465E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F42D8A-1D00-7CEB-FC0D-383DAB67FEFC}"/>
              </a:ext>
            </a:extLst>
          </p:cNvPr>
          <p:cNvSpPr txBox="1"/>
          <p:nvPr/>
        </p:nvSpPr>
        <p:spPr bwMode="gray">
          <a:xfrm>
            <a:off x="395287" y="2438358"/>
            <a:ext cx="1941190" cy="19812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XGBoost</a:t>
            </a: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= Gradient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Boosting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 mit mehreren Optimierungsverfahren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wie Parallelisierung, Regularisierung und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Shrinking</a:t>
            </a: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0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40F1-F7B7-881B-65A5-7336DBA2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B682F-DCAC-5B6D-E25A-789E704A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E6471B-6FA6-3E46-8C9C-37ABE8765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F3E8C0-B01D-9B8E-BB14-66B4138B6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49F2CD-BD8B-64E9-22ED-B0B2D2B83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962FDD-2BF9-E3AA-BA75-8BCC59E81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FC056C-9FE6-79A7-05D8-821459641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6F5EC40-22B1-BD84-B4F6-D6F8ED6E11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4E90FE-9787-619A-3009-E65D29558F9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B23803-641B-5D16-E259-B60AAF0F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372125"/>
            <a:ext cx="5600700" cy="34671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A16EC0-C34E-DD33-953D-A273FC69E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275538"/>
            <a:ext cx="4350023" cy="3531804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9C98D2-8D5E-EAF2-6CA8-34E4996AA03D}"/>
              </a:ext>
            </a:extLst>
          </p:cNvPr>
          <p:cNvCxnSpPr/>
          <p:nvPr/>
        </p:nvCxnSpPr>
        <p:spPr bwMode="gray">
          <a:xfrm>
            <a:off x="5735960" y="263691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84C72E-54CE-C54B-5F7D-4657F3D5C715}"/>
              </a:ext>
            </a:extLst>
          </p:cNvPr>
          <p:cNvCxnSpPr/>
          <p:nvPr/>
        </p:nvCxnSpPr>
        <p:spPr bwMode="gray">
          <a:xfrm>
            <a:off x="1703512" y="2780928"/>
            <a:ext cx="4896544" cy="50405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ECD712-45D9-C2B1-C377-3DCEDF76EE31}"/>
              </a:ext>
            </a:extLst>
          </p:cNvPr>
          <p:cNvCxnSpPr>
            <a:cxnSpLocks/>
          </p:cNvCxnSpPr>
          <p:nvPr/>
        </p:nvCxnSpPr>
        <p:spPr bwMode="gray">
          <a:xfrm>
            <a:off x="1559496" y="2901700"/>
            <a:ext cx="5040560" cy="264511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49D2106-EED7-A7A5-241B-04890D8FB4EF}"/>
              </a:ext>
            </a:extLst>
          </p:cNvPr>
          <p:cNvCxnSpPr>
            <a:cxnSpLocks/>
          </p:cNvCxnSpPr>
          <p:nvPr/>
        </p:nvCxnSpPr>
        <p:spPr bwMode="gray">
          <a:xfrm flipV="1">
            <a:off x="1487488" y="2998287"/>
            <a:ext cx="5112568" cy="122808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B3EDC51-2ED9-D864-47FC-79BC382CF479}"/>
              </a:ext>
            </a:extLst>
          </p:cNvPr>
          <p:cNvCxnSpPr>
            <a:cxnSpLocks/>
          </p:cNvCxnSpPr>
          <p:nvPr/>
        </p:nvCxnSpPr>
        <p:spPr bwMode="gray">
          <a:xfrm>
            <a:off x="1436655" y="3230616"/>
            <a:ext cx="5163401" cy="198383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F1C313A-32BD-937B-299F-2854FB73AFB4}"/>
              </a:ext>
            </a:extLst>
          </p:cNvPr>
          <p:cNvCxnSpPr>
            <a:cxnSpLocks/>
          </p:cNvCxnSpPr>
          <p:nvPr/>
        </p:nvCxnSpPr>
        <p:spPr bwMode="gray">
          <a:xfrm>
            <a:off x="1134620" y="3405756"/>
            <a:ext cx="5465436" cy="123180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DB23837-125F-D7F2-2407-76A63B17EE05}"/>
              </a:ext>
            </a:extLst>
          </p:cNvPr>
          <p:cNvSpPr txBox="1"/>
          <p:nvPr/>
        </p:nvSpPr>
        <p:spPr bwMode="gray">
          <a:xfrm>
            <a:off x="4873451" y="12560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CC6CE-6CBC-11F3-5804-29C3719A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8F093-1A23-6848-AAE6-49970C64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9E4829-4F5E-DAD6-BF50-2AD7DF5536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A33B0D-C2FB-480E-DF00-F7F95CC4B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2DD482-7BE9-0FDC-CA22-D7B503B0F5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696D6C-4346-3B21-13AF-A9798960A1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F44D431-BC41-8B19-6AF3-F3956CA64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5A7EB722-13C6-8E60-4C93-B330D3B73F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603A0-5B60-440F-7447-6AE5C035D9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0524" y="1254542"/>
            <a:ext cx="10890052" cy="2709787"/>
          </a:xfrm>
        </p:spPr>
        <p:txBody>
          <a:bodyPr/>
          <a:lstStyle/>
          <a:p>
            <a:r>
              <a:rPr lang="de-DE" dirty="0"/>
              <a:t>Abschließende Überlegungen:</a:t>
            </a:r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/>
                </a:solidFill>
              </a:rPr>
              <a:t>X314, X315, X118, X189 </a:t>
            </a:r>
            <a:r>
              <a:rPr lang="de-DE" dirty="0"/>
              <a:t>haben eine hohe </a:t>
            </a:r>
            <a:r>
              <a:rPr lang="de-DE" dirty="0" err="1"/>
              <a:t>Importance</a:t>
            </a:r>
            <a:r>
              <a:rPr lang="de-DE" dirty="0"/>
              <a:t> UND korrelieren mit der Zielvariable. D.h. Fahrzeuge mit dieser Ausstattung haben tendenziell eine längere Prüfstandzeit. </a:t>
            </a:r>
            <a:r>
              <a:rPr lang="de-DE" sz="2000" b="1" dirty="0">
                <a:solidFill>
                  <a:srgbClr val="00B050"/>
                </a:solidFill>
              </a:rPr>
              <a:t>X29, X8_t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dirty="0"/>
              <a:t>verkürzen die Prüfstandzeit häufig. Das sollte in der Prüfstandplanung berücksichtigt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Der Algorithmus hat eine absolute Abweichung von 5.83. Es ist also sinnvoll die Prüfstandzeit eines eingehenden Fahrzeugs damit vorherzusagen. So könnte man damit folgendes optimieren:</a:t>
            </a:r>
          </a:p>
          <a:p>
            <a:pPr marL="684852" lvl="1" indent="-342900"/>
            <a:r>
              <a:rPr lang="de-DE" b="1" dirty="0"/>
              <a:t>Just-in-time-Produktion</a:t>
            </a:r>
            <a:r>
              <a:rPr lang="de-DE" dirty="0"/>
              <a:t>: Die Prüfstandzeiten könnten so geplant werden, dass die Fahrzeuge genau dann auf den Prüfstand kommen, wenn dieser frei ist. Das würde ungeplante Wartezeiten vermeiden.</a:t>
            </a:r>
          </a:p>
          <a:p>
            <a:pPr marL="684852" lvl="1" indent="-342900"/>
            <a:r>
              <a:rPr lang="de-DE" b="1" dirty="0" err="1"/>
              <a:t>Parellisierung</a:t>
            </a:r>
            <a:r>
              <a:rPr lang="de-DE" dirty="0"/>
              <a:t> von langen und kurzen Prüfstandzeiten: Fahrzeuge mit langer Prüfstandzeit könnten so geplant werden, dass sie parallel zu Fahrzeugen mit kurzer Prüfstandzeit auf den Prüfstand kommen. So könnte die Auslastung des Prüfstands optimiert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5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E25956-3E74-9399-9813-9D435034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CC2C8BDF-0F2D-6F56-3141-CC38FAB2D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>
            <a:extLst>
              <a:ext uri="{FF2B5EF4-FFF2-40B4-BE49-F238E27FC236}">
                <a16:creationId xmlns:a16="http://schemas.microsoft.com/office/drawing/2014/main" id="{74368E34-A39B-49C3-C914-8B96BCAC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B9716C-EF95-7F76-CC05-846B89B920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DEE0B57-A619-A5B9-2B39-A35384F85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50CD129-316E-8040-8049-0EDE12DD98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1003E2-603B-0F89-28F5-9133752F4B51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2320281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947428" y="980728"/>
            <a:ext cx="10297144" cy="5328592"/>
          </a:xfrm>
          <a:prstGeom prst="rect">
            <a:avLst/>
          </a:prstGeo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AB158E-A307-071E-3025-7D3F1CA0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28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BE497-CC3B-A04D-8FFF-2D8B5F12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17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190188" y="2708920"/>
            <a:ext cx="2783012" cy="14401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C1F738-A7B7-FFAC-94B5-47C38A2F1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342588" y="2861320"/>
            <a:ext cx="2783012" cy="14401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0724E9-492E-016C-A6A0-2C2A01A41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494988" y="3013720"/>
            <a:ext cx="2783012" cy="14401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4639E9-C4F7-189B-BA70-AB9CDD6A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647388" y="3166120"/>
            <a:ext cx="2783012" cy="14401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ED5BFB-43E8-AA33-98F2-35FA77732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799788" y="3318520"/>
            <a:ext cx="2783012" cy="1440160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7A1FC02-481D-160F-8A95-2C8FE43A32EE}"/>
              </a:ext>
            </a:extLst>
          </p:cNvPr>
          <p:cNvCxnSpPr/>
          <p:nvPr/>
        </p:nvCxnSpPr>
        <p:spPr bwMode="gray">
          <a:xfrm flipV="1">
            <a:off x="1703512" y="2708920"/>
            <a:ext cx="432048" cy="7200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E811B59-FBEF-DB20-8A1B-A64791795049}"/>
              </a:ext>
            </a:extLst>
          </p:cNvPr>
          <p:cNvCxnSpPr>
            <a:cxnSpLocks/>
          </p:cNvCxnSpPr>
          <p:nvPr/>
        </p:nvCxnSpPr>
        <p:spPr bwMode="gray">
          <a:xfrm>
            <a:off x="2495600" y="5021560"/>
            <a:ext cx="1859564" cy="711696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9AC5110-1454-A83F-58A3-8E90CC2B649C}"/>
              </a:ext>
            </a:extLst>
          </p:cNvPr>
          <p:cNvCxnSpPr>
            <a:cxnSpLocks/>
          </p:cNvCxnSpPr>
          <p:nvPr/>
        </p:nvCxnSpPr>
        <p:spPr bwMode="gray">
          <a:xfrm flipV="1">
            <a:off x="7002669" y="5070892"/>
            <a:ext cx="2795564" cy="47548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96A31F5-673B-60E7-DE9D-29AC6D72CBCD}"/>
              </a:ext>
            </a:extLst>
          </p:cNvPr>
          <p:cNvCxnSpPr>
            <a:cxnSpLocks/>
          </p:cNvCxnSpPr>
          <p:nvPr/>
        </p:nvCxnSpPr>
        <p:spPr bwMode="gray">
          <a:xfrm>
            <a:off x="9696400" y="2556520"/>
            <a:ext cx="360040" cy="8724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828BE37-2F9B-8FAD-B30C-D95918AFD6BB}"/>
              </a:ext>
            </a:extLst>
          </p:cNvPr>
          <p:cNvCxnSpPr>
            <a:cxnSpLocks/>
          </p:cNvCxnSpPr>
          <p:nvPr/>
        </p:nvCxnSpPr>
        <p:spPr bwMode="gray">
          <a:xfrm>
            <a:off x="5581694" y="1604798"/>
            <a:ext cx="2098482" cy="23959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351DF8A-1482-79DE-6C78-75DEDB74D72A}"/>
              </a:ext>
            </a:extLst>
          </p:cNvPr>
          <p:cNvCxnSpPr>
            <a:cxnSpLocks/>
          </p:cNvCxnSpPr>
          <p:nvPr/>
        </p:nvCxnSpPr>
        <p:spPr bwMode="gray">
          <a:xfrm flipV="1">
            <a:off x="2711624" y="2382284"/>
            <a:ext cx="5328592" cy="183935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4E7E7A9-FCE2-44A0-586D-D71CBDF055FD}"/>
              </a:ext>
            </a:extLst>
          </p:cNvPr>
          <p:cNvCxnSpPr>
            <a:cxnSpLocks/>
          </p:cNvCxnSpPr>
          <p:nvPr/>
        </p:nvCxnSpPr>
        <p:spPr bwMode="gray">
          <a:xfrm>
            <a:off x="4367642" y="2651964"/>
            <a:ext cx="834989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0645D2E-EAC8-923F-8186-F14A42223E12}"/>
              </a:ext>
            </a:extLst>
          </p:cNvPr>
          <p:cNvCxnSpPr>
            <a:cxnSpLocks/>
          </p:cNvCxnSpPr>
          <p:nvPr/>
        </p:nvCxnSpPr>
        <p:spPr bwMode="gray">
          <a:xfrm>
            <a:off x="4812266" y="2461413"/>
            <a:ext cx="4049967" cy="1603855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ADA2972-7D35-AFB9-CC21-03C6C5E07F30}"/>
              </a:ext>
            </a:extLst>
          </p:cNvPr>
          <p:cNvCxnSpPr>
            <a:cxnSpLocks/>
          </p:cNvCxnSpPr>
          <p:nvPr/>
        </p:nvCxnSpPr>
        <p:spPr bwMode="gray">
          <a:xfrm flipV="1">
            <a:off x="3071664" y="4536395"/>
            <a:ext cx="5688632" cy="227599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0050D84E-AB2D-2089-3C9A-AA2B74C32044}"/>
              </a:ext>
            </a:extLst>
          </p:cNvPr>
          <p:cNvCxnSpPr>
            <a:cxnSpLocks/>
          </p:cNvCxnSpPr>
          <p:nvPr/>
        </p:nvCxnSpPr>
        <p:spPr bwMode="gray">
          <a:xfrm flipH="1">
            <a:off x="6323123" y="2651964"/>
            <a:ext cx="2197871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A606D85-E3CF-703D-7551-F8CB1818ADFD}"/>
              </a:ext>
            </a:extLst>
          </p:cNvPr>
          <p:cNvSpPr txBox="1"/>
          <p:nvPr/>
        </p:nvSpPr>
        <p:spPr bwMode="gray">
          <a:xfrm>
            <a:off x="822470" y="520475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499D5D8-D3D7-9A27-4843-2321B3B6FC6C}"/>
              </a:ext>
            </a:extLst>
          </p:cNvPr>
          <p:cNvSpPr txBox="1"/>
          <p:nvPr/>
        </p:nvSpPr>
        <p:spPr bwMode="gray">
          <a:xfrm>
            <a:off x="4284181" y="6402203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D7D055-CA5E-E727-778A-D6D58E0DF176}"/>
              </a:ext>
            </a:extLst>
          </p:cNvPr>
          <p:cNvSpPr txBox="1"/>
          <p:nvPr/>
        </p:nvSpPr>
        <p:spPr bwMode="gray">
          <a:xfrm>
            <a:off x="10540066" y="5021560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B8BB896-1278-0F0D-F7C7-9764F0A83E9A}"/>
              </a:ext>
            </a:extLst>
          </p:cNvPr>
          <p:cNvSpPr txBox="1"/>
          <p:nvPr/>
        </p:nvSpPr>
        <p:spPr bwMode="gray">
          <a:xfrm>
            <a:off x="10166559" y="2514587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4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D06461-66E9-C0DB-8DC5-961A6F3CE559}"/>
              </a:ext>
            </a:extLst>
          </p:cNvPr>
          <p:cNvSpPr txBox="1"/>
          <p:nvPr/>
        </p:nvSpPr>
        <p:spPr bwMode="gray">
          <a:xfrm>
            <a:off x="2135560" y="157741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5</a:t>
            </a:r>
          </a:p>
        </p:txBody>
      </p:sp>
    </p:spTree>
    <p:extLst>
      <p:ext uri="{BB962C8B-B14F-4D97-AF65-F5344CB8AC3E}">
        <p14:creationId xmlns:p14="http://schemas.microsoft.com/office/powerpoint/2010/main" val="119020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162 L 0.23438 -0.3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-1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07 3.33333E-6 L 0.34727 0.06412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00625 0.29931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32474 0.12732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162 L -0.10169 -0.25185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A6CBF-8498-5E50-F90B-ACC6E288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kommt es dabei 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4AC0D-2075-D36A-EB38-621DA01F80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3900512" cy="2565771"/>
          </a:xfrm>
        </p:spPr>
        <p:txBody>
          <a:bodyPr/>
          <a:lstStyle/>
          <a:p>
            <a:pPr lvl="1" indent="0">
              <a:buNone/>
            </a:pPr>
            <a:r>
              <a:rPr lang="de-DE" b="1" dirty="0"/>
              <a:t>Netzwerktopologie</a:t>
            </a:r>
          </a:p>
          <a:p>
            <a:pPr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84D8BA-6BD1-97F6-2BA5-8FB084749F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1D24A-DD81-0869-FCB5-C8378EEDC6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18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1B9598-2CFA-9F3C-0F1C-58EEAC04C1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468636B-C086-9261-C7B4-1938CFAEA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5DD8A52-F613-59FC-E6A3-DFFE7BD3B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A65ED49-7D8D-C52E-1140-9858AE9ED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2A5324-EB7F-244B-DEEF-59702D650EF8}"/>
              </a:ext>
            </a:extLst>
          </p:cNvPr>
          <p:cNvSpPr txBox="1">
            <a:spLocks/>
          </p:cNvSpPr>
          <p:nvPr/>
        </p:nvSpPr>
        <p:spPr>
          <a:xfrm>
            <a:off x="6758447" y="3980125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Einbeziehung des Menschen 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60B0543-B563-4BDC-1BDE-FF87F8340D5D}"/>
              </a:ext>
            </a:extLst>
          </p:cNvPr>
          <p:cNvSpPr txBox="1">
            <a:spLocks/>
          </p:cNvSpPr>
          <p:nvPr/>
        </p:nvSpPr>
        <p:spPr>
          <a:xfrm>
            <a:off x="365022" y="3923929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Anzahl der Agenten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D6AB89B-5F0C-F42B-F443-D290B82A6D51}"/>
              </a:ext>
            </a:extLst>
          </p:cNvPr>
          <p:cNvSpPr txBox="1">
            <a:spLocks/>
          </p:cNvSpPr>
          <p:nvPr/>
        </p:nvSpPr>
        <p:spPr>
          <a:xfrm>
            <a:off x="6668673" y="1408250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Systemumgebung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6C42481-EC64-0DB6-8922-155C7C02806F}"/>
              </a:ext>
            </a:extLst>
          </p:cNvPr>
          <p:cNvSpPr txBox="1"/>
          <p:nvPr/>
        </p:nvSpPr>
        <p:spPr bwMode="gray">
          <a:xfrm>
            <a:off x="9987148" y="36457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41BA7DE-3256-107E-4A31-B181E40DC128}"/>
              </a:ext>
            </a:extLst>
          </p:cNvPr>
          <p:cNvGrpSpPr/>
          <p:nvPr/>
        </p:nvGrpSpPr>
        <p:grpSpPr>
          <a:xfrm>
            <a:off x="7115218" y="2017006"/>
            <a:ext cx="2412045" cy="1406499"/>
            <a:chOff x="8759062" y="1988840"/>
            <a:chExt cx="2412045" cy="14064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A14AFA7-B551-E8ED-6C15-92AE54D7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633" y="2009291"/>
              <a:ext cx="792088" cy="79208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ADA742A-733B-B64B-A166-7F639C3E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8448" y="1988840"/>
              <a:ext cx="792088" cy="792088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16AFDC6-42B6-E307-1BFA-A801D5740994}"/>
                </a:ext>
              </a:extLst>
            </p:cNvPr>
            <p:cNvSpPr txBox="1"/>
            <p:nvPr/>
          </p:nvSpPr>
          <p:spPr bwMode="gray">
            <a:xfrm>
              <a:off x="8759062" y="3071657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Physisch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2261E8-84BE-6120-31A2-35CBD5D50800}"/>
                </a:ext>
              </a:extLst>
            </p:cNvPr>
            <p:cNvSpPr txBox="1"/>
            <p:nvPr/>
          </p:nvSpPr>
          <p:spPr bwMode="gray">
            <a:xfrm>
              <a:off x="10120371" y="3071588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Virtuell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AAE297D-888F-9738-DAB9-EC71BC6CBBF8}"/>
              </a:ext>
            </a:extLst>
          </p:cNvPr>
          <p:cNvGrpSpPr/>
          <p:nvPr/>
        </p:nvGrpSpPr>
        <p:grpSpPr>
          <a:xfrm>
            <a:off x="676031" y="1922780"/>
            <a:ext cx="4896801" cy="1695010"/>
            <a:chOff x="676031" y="1922780"/>
            <a:chExt cx="4896801" cy="1695010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1F5DCFE-C929-3C4F-26A5-3A0828AE8D5E}"/>
                </a:ext>
              </a:extLst>
            </p:cNvPr>
            <p:cNvSpPr txBox="1"/>
            <p:nvPr/>
          </p:nvSpPr>
          <p:spPr bwMode="gray">
            <a:xfrm>
              <a:off x="2261275" y="3232219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Zentralisiert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9CFC2E1-EBBB-83D2-9B4A-68BE105E9051}"/>
                </a:ext>
              </a:extLst>
            </p:cNvPr>
            <p:cNvSpPr txBox="1"/>
            <p:nvPr/>
          </p:nvSpPr>
          <p:spPr bwMode="gray">
            <a:xfrm>
              <a:off x="4127261" y="3220861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 err="1">
                  <a:solidFill>
                    <a:schemeClr val="tx1"/>
                  </a:solidFill>
                </a:rPr>
                <a:t>Layered</a:t>
              </a:r>
              <a:endParaRPr lang="de-DE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A2F654F-1B48-24A9-7311-346A132E6065}"/>
                </a:ext>
              </a:extLst>
            </p:cNvPr>
            <p:cNvSpPr txBox="1"/>
            <p:nvPr/>
          </p:nvSpPr>
          <p:spPr bwMode="gray">
            <a:xfrm>
              <a:off x="746729" y="3233558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Vollständig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1906A3A5-9B22-C568-A336-DFFCBD35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031" y="1922780"/>
              <a:ext cx="4534272" cy="1279686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D4C1893-2B75-07E6-7242-63A6D8D0547A}"/>
              </a:ext>
            </a:extLst>
          </p:cNvPr>
          <p:cNvGrpSpPr/>
          <p:nvPr/>
        </p:nvGrpSpPr>
        <p:grpSpPr>
          <a:xfrm>
            <a:off x="6952986" y="4474513"/>
            <a:ext cx="3893099" cy="1882460"/>
            <a:chOff x="7732794" y="4202001"/>
            <a:chExt cx="3893099" cy="1882460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19A929B-A23C-08EF-88F8-BFBA31E19549}"/>
                </a:ext>
              </a:extLst>
            </p:cNvPr>
            <p:cNvSpPr txBox="1"/>
            <p:nvPr/>
          </p:nvSpPr>
          <p:spPr bwMode="gray">
            <a:xfrm>
              <a:off x="8059531" y="5748286"/>
              <a:ext cx="1086679" cy="3254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Autonom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0B30F2E-D114-23D5-92C7-81B32259F77E}"/>
                </a:ext>
              </a:extLst>
            </p:cNvPr>
            <p:cNvSpPr txBox="1"/>
            <p:nvPr/>
          </p:nvSpPr>
          <p:spPr bwMode="gray">
            <a:xfrm>
              <a:off x="9423090" y="5737516"/>
              <a:ext cx="2202803" cy="3469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Human-In-The-Loop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ACC85724-BE6A-B7FB-6102-BC364AC6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2794" y="4202001"/>
              <a:ext cx="3380591" cy="1576993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66CF867-C194-8E4B-F0F4-1CD166D5EFFA}"/>
              </a:ext>
            </a:extLst>
          </p:cNvPr>
          <p:cNvGrpSpPr/>
          <p:nvPr/>
        </p:nvGrpSpPr>
        <p:grpSpPr>
          <a:xfrm>
            <a:off x="1069370" y="4634608"/>
            <a:ext cx="3627733" cy="1098006"/>
            <a:chOff x="1069370" y="4634608"/>
            <a:chExt cx="3627733" cy="109800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F5EAB32-FF8B-26B7-C3EA-A71F6D40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8505" y="4821453"/>
              <a:ext cx="334299" cy="334299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A9C8056-1C08-2E84-A409-7010A28E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585" y="5000610"/>
              <a:ext cx="334299" cy="33429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87BEF1D-A642-C676-AA5B-EE68AA66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4206" y="4865557"/>
              <a:ext cx="334299" cy="334299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45D0420-0F31-7988-FEDD-EE0915A9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9385" y="5288063"/>
              <a:ext cx="334299" cy="334299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E3B0F55-23AD-9AF8-C422-379F43B6C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9006" y="5199856"/>
              <a:ext cx="334299" cy="334299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833906D-2AF4-19EF-C8D2-9436CCA8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4" y="5155752"/>
              <a:ext cx="334299" cy="3342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1EAA4B1D-153B-8669-EE15-31BD879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3" y="4739429"/>
              <a:ext cx="334299" cy="334299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445C4160-060D-B796-F594-2041A62F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0408" y="5398315"/>
              <a:ext cx="334299" cy="33429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18A549B-A400-69CC-5F0E-882D8FA9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9406" y="4634608"/>
              <a:ext cx="334299" cy="334299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AE7FF5-19C0-DE6F-C605-63970EAE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87" y="4976709"/>
              <a:ext cx="334299" cy="334299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D6A7CF9-FEFC-5CA6-D38E-47B44410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9370" y="4937454"/>
              <a:ext cx="334299" cy="334299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89C7F3-EB16-DFB5-6581-564F913C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7169" y="4929308"/>
              <a:ext cx="334299" cy="334299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0CFCD-DA95-3A29-DA36-D8A9E5D5EF5D}"/>
                </a:ext>
              </a:extLst>
            </p:cNvPr>
            <p:cNvSpPr txBox="1"/>
            <p:nvPr/>
          </p:nvSpPr>
          <p:spPr bwMode="gray">
            <a:xfrm>
              <a:off x="2146415" y="4979631"/>
              <a:ext cx="461514" cy="2839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oder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C339E8F-FA08-D5BA-277F-EA2EFB826DB2}"/>
                </a:ext>
              </a:extLst>
            </p:cNvPr>
            <p:cNvSpPr txBox="1"/>
            <p:nvPr/>
          </p:nvSpPr>
          <p:spPr bwMode="gray">
            <a:xfrm>
              <a:off x="2661557" y="4800600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endParaRPr lang="de-DE" sz="2000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136B39E6-09E4-7EF0-F996-C52DDD15B7B7}"/>
              </a:ext>
            </a:extLst>
          </p:cNvPr>
          <p:cNvCxnSpPr/>
          <p:nvPr/>
        </p:nvCxnSpPr>
        <p:spPr bwMode="gray">
          <a:xfrm flipV="1">
            <a:off x="6098664" y="1196752"/>
            <a:ext cx="0" cy="5355248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A73CE763-07C0-3C66-9766-F7F8CBDD9D43}"/>
              </a:ext>
            </a:extLst>
          </p:cNvPr>
          <p:cNvCxnSpPr>
            <a:cxnSpLocks/>
          </p:cNvCxnSpPr>
          <p:nvPr/>
        </p:nvCxnSpPr>
        <p:spPr bwMode="gray">
          <a:xfrm flipH="1">
            <a:off x="663455" y="3789040"/>
            <a:ext cx="11137345" cy="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1540822248"/>
              </p:ext>
            </p:extLst>
          </p:nvPr>
        </p:nvGraphicFramePr>
        <p:xfrm>
          <a:off x="395288" y="2357800"/>
          <a:ext cx="11101313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4280359522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704651455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Token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Kosten in €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12,18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13414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10,45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13054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9,40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2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11542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0,36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LABOREXPERIMENT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aus der </a:t>
            </a:r>
            <a:r>
              <a:rPr lang="de-DE" u="sng" dirty="0"/>
              <a:t>Literatur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554AFE-A7C1-BED1-2D69-4FA9340D1418}"/>
              </a:ext>
            </a:extLst>
          </p:cNvPr>
          <p:cNvSpPr txBox="1"/>
          <p:nvPr/>
        </p:nvSpPr>
        <p:spPr bwMode="gray">
          <a:xfrm>
            <a:off x="7228500" y="1874306"/>
            <a:ext cx="5400600" cy="296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Durchschnitt pro</a:t>
            </a:r>
            <a:r>
              <a:rPr lang="de-DE" sz="2000" dirty="0">
                <a:solidFill>
                  <a:schemeClr val="tx1"/>
                </a:solidFill>
              </a:rPr>
              <a:t> Chat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2477ED71-0975-AE71-F182-E66862A3047D}"/>
              </a:ext>
            </a:extLst>
          </p:cNvPr>
          <p:cNvSpPr/>
          <p:nvPr/>
        </p:nvSpPr>
        <p:spPr bwMode="gray">
          <a:xfrm rot="16200000">
            <a:off x="8283683" y="-499466"/>
            <a:ext cx="215758" cy="5778028"/>
          </a:xfrm>
          <a:prstGeom prst="rightBrac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0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25EC-95D9-DCC6-1F01-C700819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6012A-5D19-3A67-4620-C22C2AB2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C7F180-C08D-C0AC-F323-6441123044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995B39D-1C3E-DE58-CC76-5B7D0206E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9A5AC7-2300-BFCA-227C-BFF34A9F8B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A2B1E8F-FB19-A1E0-801A-6ECD35597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65BE75-D34E-7212-8E2D-33198D80C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77BA64A-9164-EC36-2772-2D3B4D3542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E8102E4-DB18-B2FA-77E7-124CD0F57B0E}"/>
              </a:ext>
            </a:extLst>
          </p:cNvPr>
          <p:cNvSpPr/>
          <p:nvPr/>
        </p:nvSpPr>
        <p:spPr>
          <a:xfrm>
            <a:off x="708698" y="2054395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/>
            <a:r>
              <a:rPr lang="de-DE" sz="2400" dirty="0"/>
              <a:t>Angesteckt seit Tag 1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Über 6 Monate Erfahrung im Team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FDDFB5B-C2EC-3AC7-814C-94F1220B7EEF}"/>
              </a:ext>
            </a:extLst>
          </p:cNvPr>
          <p:cNvSpPr/>
          <p:nvPr/>
        </p:nvSpPr>
        <p:spPr>
          <a:xfrm>
            <a:off x="767408" y="4808186"/>
            <a:ext cx="10658992" cy="142912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marL="684852" lvl="1" indent="-342900" algn="ctr"/>
            <a:r>
              <a:rPr lang="de-DE" sz="2400" dirty="0"/>
              <a:t>Menschen mit Motivation für neue Ideen anstecken</a:t>
            </a:r>
          </a:p>
          <a:p>
            <a:pPr marL="684852" lvl="1" indent="-342900" algn="ctr"/>
            <a:endParaRPr lang="de-DE" sz="2400" dirty="0"/>
          </a:p>
          <a:p>
            <a:pPr marL="684852" lvl="1" indent="-342900" algn="ctr"/>
            <a:r>
              <a:rPr lang="de-DE" sz="2400" dirty="0"/>
              <a:t>Überzeugungskraft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28555D-C026-D284-A18C-1460ADECF272}"/>
              </a:ext>
            </a:extLst>
          </p:cNvPr>
          <p:cNvSpPr txBox="1"/>
          <p:nvPr/>
        </p:nvSpPr>
        <p:spPr bwMode="gray">
          <a:xfrm>
            <a:off x="2207568" y="1472154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AMG-Spirit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7FCCDA-0F51-24C7-7C74-69B7F0CC5F92}"/>
              </a:ext>
            </a:extLst>
          </p:cNvPr>
          <p:cNvSpPr txBox="1"/>
          <p:nvPr/>
        </p:nvSpPr>
        <p:spPr bwMode="gray">
          <a:xfrm>
            <a:off x="9040147" y="1451547"/>
            <a:ext cx="552753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36403E-6489-C93A-ACB1-6240D2053AB8}"/>
              </a:ext>
            </a:extLst>
          </p:cNvPr>
          <p:cNvSpPr txBox="1"/>
          <p:nvPr/>
        </p:nvSpPr>
        <p:spPr bwMode="gray">
          <a:xfrm>
            <a:off x="5159896" y="4182479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Positive Energie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D4F0FA4-D13A-6FB2-86C5-0BFB4D458503}"/>
              </a:ext>
            </a:extLst>
          </p:cNvPr>
          <p:cNvSpPr/>
          <p:nvPr/>
        </p:nvSpPr>
        <p:spPr>
          <a:xfrm>
            <a:off x="6832248" y="2043608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400" dirty="0"/>
              <a:t>Wettbewerbsvorteile nutzen</a:t>
            </a:r>
          </a:p>
          <a:p>
            <a:pPr algn="ctr">
              <a:lnSpc>
                <a:spcPct val="200000"/>
              </a:lnSpc>
              <a:spcAft>
                <a:spcPts val="1008"/>
              </a:spcAft>
            </a:pPr>
            <a:r>
              <a:rPr lang="de-DE" sz="2400" dirty="0"/>
              <a:t>Innovationsgeist</a:t>
            </a:r>
          </a:p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4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2877006719"/>
              </p:ext>
            </p:extLst>
          </p:nvPr>
        </p:nvGraphicFramePr>
        <p:xfrm>
          <a:off x="395288" y="2357800"/>
          <a:ext cx="6504599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13,00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56,0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11,84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10,72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FELDEXPERIMENT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von </a:t>
            </a:r>
            <a:r>
              <a:rPr lang="de-DE" u="sng" dirty="0"/>
              <a:t>uns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68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4801D837-E38B-2F4C-8093-AB3F789CE2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/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9741E6-9906-D143-8713-AF34B0F449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ACB10C5-250F-DF4C-A742-A19DFF7CA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7D445A9-9FA8-264F-B341-D270F9E9BC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2C7F02-D912-49C3-B919-4E29CFD17F4C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8876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A2472-44E3-4A46-9544-8D14CBAE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E92FB22-75BF-7A48-89B4-893DD934BB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7301C26-51A4-7242-9152-391140F58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22</a:t>
            </a:fld>
            <a:endParaRPr lang="de-DE" noProof="0" dirty="0"/>
          </a:p>
        </p:txBody>
      </p:sp>
      <p:pic>
        <p:nvPicPr>
          <p:cNvPr id="24" name="Bildplatzhalter 23" descr="Ein Bild, das Gebäude, draußen, Boden, Auto enthält.&#10;&#10;Automatisch generierte Beschreibung">
            <a:extLst>
              <a:ext uri="{FF2B5EF4-FFF2-40B4-BE49-F238E27FC236}">
                <a16:creationId xmlns:a16="http://schemas.microsoft.com/office/drawing/2014/main" id="{25BCC1F4-1DFB-2F4A-B4BE-1723D6584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" r="125"/>
          <a:stretch>
            <a:fillRect/>
          </a:stretch>
        </p:blipFill>
        <p:spPr/>
      </p:pic>
      <p:pic>
        <p:nvPicPr>
          <p:cNvPr id="26" name="Bildplatzhalter 25" descr="Ein Bild, das drinnen, Objekt, Uhr, Tisch enthält.&#10;&#10;Automatisch generierte Beschreibung">
            <a:extLst>
              <a:ext uri="{FF2B5EF4-FFF2-40B4-BE49-F238E27FC236}">
                <a16:creationId xmlns:a16="http://schemas.microsoft.com/office/drawing/2014/main" id="{273E1732-78B6-E043-A9F1-4A94C0783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" r="84"/>
          <a:stretch>
            <a:fillRect/>
          </a:stretch>
        </p:blipFill>
        <p:spPr/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EFD5BFF0-DE03-E84B-8565-9033D7E7EE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ED7676A2-B276-894A-A63F-97797CD810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Bildplatzhalter 21" descr="Ein Bild, das Kraftrad, Auto, drinnen enthält.&#10;&#10;Automatisch generierte Beschreibung">
            <a:extLst>
              <a:ext uri="{FF2B5EF4-FFF2-40B4-BE49-F238E27FC236}">
                <a16:creationId xmlns:a16="http://schemas.microsoft.com/office/drawing/2014/main" id="{EC62513A-D374-E64F-B9A8-96599A5D097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pic>
        <p:nvPicPr>
          <p:cNvPr id="28" name="Bildplatzhalter 27" descr="Ein Bild, das Straße, Auto, draußen, Autorennen enthält.&#10;&#10;Automatisch generierte Beschreibung">
            <a:extLst>
              <a:ext uri="{FF2B5EF4-FFF2-40B4-BE49-F238E27FC236}">
                <a16:creationId xmlns:a16="http://schemas.microsoft.com/office/drawing/2014/main" id="{CBB44CFD-BA47-6448-A98E-41A5432F424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C329EA5A-DA35-9442-8DC2-AFBB38DCC9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F66188A-665D-674E-A72E-373AC60716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2D58512-CCCE-0544-9BE9-7773476726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17BA0840-7A74-084E-8B5C-5D98881C35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DDE96F26-3595-C24A-855E-48823597C4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6FBEE69F-9A7A-AE40-9B64-1B4E6236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64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2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" b="320"/>
          <a:stretch>
            <a:fillRect/>
          </a:stretch>
        </p:blipFill>
        <p:spPr/>
      </p:pic>
      <p:pic>
        <p:nvPicPr>
          <p:cNvPr id="22" name="Bildplatzhalter 3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" r="38"/>
          <a:stretch/>
        </p:blipFill>
        <p:spPr/>
      </p:pic>
      <p:pic>
        <p:nvPicPr>
          <p:cNvPr id="20" name="Bildplatzhalter 2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8" name="Bildplatzhalter 30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/>
      </p:pic>
      <p:pic>
        <p:nvPicPr>
          <p:cNvPr id="16" name="Bildplatzhalter 32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4" name="Textplatzhalter 4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388FCE-8064-D14E-99ED-D730562EE3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3E63C1-951B-324D-A7F7-FBC1115B7A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3EB4549-B9E9-7046-AE49-B9F8CB37F1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D2D4849-FE49-BE4F-882C-1072A444FB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9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4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pic>
        <p:nvPicPr>
          <p:cNvPr id="21" name="Bildplatzhalter 5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9" name="Bildplatzhalter 5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7" name="Bildplatzhalter 5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16" name="Bildplatzhalter 49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pic>
        <p:nvPicPr>
          <p:cNvPr id="23" name="Bildplatzhalt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25" name="Bildplatzhalter 59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DD815F-8AF4-2C46-9BAE-40E4B11F0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B3F132-8CB0-A44D-B939-CE7DB78B5C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818338-27AD-EA44-A346-6B9B494F1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69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SOLLTEST DU DIR MERKEN?</a:t>
            </a:r>
            <a:br>
              <a:rPr lang="de-DE" dirty="0"/>
            </a:br>
            <a:r>
              <a:rPr lang="de-DE" sz="2000" dirty="0"/>
              <a:t>TAKEAWAYS FÜR DIE ZUKUNFT</a:t>
            </a:r>
            <a:endParaRPr lang="de-DE" dirty="0"/>
          </a:p>
        </p:txBody>
      </p:sp>
      <p:sp>
        <p:nvSpPr>
          <p:cNvPr id="124" name="Fußzeilenplatzhalter 12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25" name="Foliennummernplatzhalter 1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0F169E8-920C-0D45-887B-051174BF4C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D969C9-63A8-9E41-AD0F-0839FAD6F9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AA89D7-AC79-924E-8396-57A42B4DA0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0" name="Textplatzhalter 7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8" name="Textplatzhalter 7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pic>
        <p:nvPicPr>
          <p:cNvPr id="10" name="Bildplatzhalter 9" descr="Ein Bild, das Himmel, Straße, Transport enthält.&#10;&#10;Automatisch generierte Beschreibung">
            <a:extLst>
              <a:ext uri="{FF2B5EF4-FFF2-40B4-BE49-F238E27FC236}">
                <a16:creationId xmlns:a16="http://schemas.microsoft.com/office/drawing/2014/main" id="{89AFF516-CA21-5042-A987-D618DB344F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" r="95"/>
          <a:stretch>
            <a:fillRect/>
          </a:stretch>
        </p:blipFill>
        <p:spPr/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10332EF-4145-7245-91A5-D41714BBB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2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trage ich bei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</a:t>
            </a:r>
            <a:br>
              <a:rPr lang="de-DE" dirty="0"/>
            </a:br>
            <a:r>
              <a:rPr lang="de-DE" dirty="0"/>
              <a:t>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4F2C5A-2C7D-D544-A69C-0FF485886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90024F6-D496-1845-923A-AB0A76680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873591-D046-6F49-BE3B-F1EB89FA85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F8790B3-F5A5-F34F-A83A-DB462169E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89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el 1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8" name="Textplatzhalter 1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CorpoS (Textkörper) in 20 pt. Schriftfarbe ist Schwarz, der Standard-Folienhintergrund ist Weiß. </a:t>
            </a:r>
          </a:p>
          <a:p>
            <a:pPr lvl="1"/>
            <a:r>
              <a:rPr lang="de-DE" dirty="0"/>
              <a:t>Text wird nicht in der gesamten Breite des Satzspiegels gesetzt.</a:t>
            </a:r>
          </a:p>
          <a:p>
            <a:pPr lvl="1"/>
            <a:r>
              <a:rPr lang="de-DE" dirty="0"/>
              <a:t>Hier maximal drei Zeilen.</a:t>
            </a:r>
          </a:p>
        </p:txBody>
      </p:sp>
      <p:pic>
        <p:nvPicPr>
          <p:cNvPr id="17" name="Bildplatzhalter 16" descr="Ein Bild, das grün enthält.&#10;&#10;Automatisch generierte Beschreibung">
            <a:extLst>
              <a:ext uri="{FF2B5EF4-FFF2-40B4-BE49-F238E27FC236}">
                <a16:creationId xmlns:a16="http://schemas.microsoft.com/office/drawing/2014/main" id="{7A29C2DD-9935-E540-8EBE-9F2E4AAC23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" b="52"/>
          <a:stretch>
            <a:fillRect/>
          </a:stretch>
        </p:blipFill>
        <p:spPr/>
      </p:pic>
      <p:pic>
        <p:nvPicPr>
          <p:cNvPr id="13" name="Bildplatzhalter 12" descr="Ein Bild, das Auto, drinnen, Elektronik enthält.&#10;&#10;Automatisch generierte Beschreibung">
            <a:extLst>
              <a:ext uri="{FF2B5EF4-FFF2-40B4-BE49-F238E27FC236}">
                <a16:creationId xmlns:a16="http://schemas.microsoft.com/office/drawing/2014/main" id="{62869642-D4A0-9345-BA8C-BB0A853DB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" b="181"/>
          <a:stretch>
            <a:fillRect/>
          </a:stretch>
        </p:blipFill>
        <p:spPr/>
      </p:pic>
      <p:pic>
        <p:nvPicPr>
          <p:cNvPr id="9" name="Bildplatzhalter 8" descr="Ein Bild, das Himmel, Straße, draußen enthält.&#10;&#10;Automatisch generierte Beschreibung">
            <a:extLst>
              <a:ext uri="{FF2B5EF4-FFF2-40B4-BE49-F238E27FC236}">
                <a16:creationId xmlns:a16="http://schemas.microsoft.com/office/drawing/2014/main" id="{04E18862-6A36-3A44-A689-DF8170DFBB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82"/>
          <a:stretch>
            <a:fillRect/>
          </a:stretch>
        </p:blipFill>
        <p:spPr/>
      </p:pic>
      <p:pic>
        <p:nvPicPr>
          <p:cNvPr id="34" name="Bildplatzhalter 187"/>
          <p:cNvPicPr>
            <a:picLocks noGrp="1" noChangeAspect="1"/>
          </p:cNvPicPr>
          <p:nvPr>
            <p:ph type="pic" sz="quarter" idx="2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" r="250"/>
          <a:stretch>
            <a:fillRect/>
          </a:stretch>
        </p:blipFill>
        <p:spPr/>
      </p:pic>
      <p:pic>
        <p:nvPicPr>
          <p:cNvPr id="38" name="Bildplatzhalter 191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Bildplatzhalter 189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pic>
        <p:nvPicPr>
          <p:cNvPr id="44" name="Bildplatzhalter 197"/>
          <p:cNvPicPr>
            <a:picLocks noGrp="1" noChangeAspect="1"/>
          </p:cNvPicPr>
          <p:nvPr>
            <p:ph type="pic" sz="quarter" idx="3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/>
      </p:pic>
      <p:pic>
        <p:nvPicPr>
          <p:cNvPr id="40" name="Bildplatzhalter 193"/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" r="207"/>
          <a:stretch/>
        </p:blipFill>
        <p:spPr/>
      </p:pic>
      <p:pic>
        <p:nvPicPr>
          <p:cNvPr id="42" name="Bildplatzhalter 195"/>
          <p:cNvPicPr>
            <a:picLocks noGrp="1" noChangeAspect="1"/>
          </p:cNvPicPr>
          <p:nvPr>
            <p:ph type="pic" sz="quarter" idx="34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" b="95"/>
          <a:stretch>
            <a:fillRect/>
          </a:stretch>
        </p:blipFill>
        <p:spPr/>
      </p:pic>
      <p:pic>
        <p:nvPicPr>
          <p:cNvPr id="32" name="Bildplatzhalter 185"/>
          <p:cNvPicPr>
            <a:picLocks noGrp="1" noChangeAspect="1"/>
          </p:cNvPicPr>
          <p:nvPr>
            <p:ph type="pic" sz="quarter" idx="35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Bildplatzhalter 175"/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9DF03D8-7FC5-8442-9E45-0EB8F8331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9DF3079-7DE6-2948-8A82-DD4512A6D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FEA140C-DF49-9840-AEFB-3516A60685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84" name="Foliennummernplatzhalter 18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D7E6EAEE-7B77-B944-B8F9-7914AB2E14B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97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heck big"/>
          <p:cNvSpPr>
            <a:spLocks noChangeAspect="1"/>
          </p:cNvSpPr>
          <p:nvPr/>
        </p:nvSpPr>
        <p:spPr bwMode="auto">
          <a:xfrm>
            <a:off x="392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7" name="Check small"/>
          <p:cNvSpPr>
            <a:spLocks noChangeAspect="1"/>
          </p:cNvSpPr>
          <p:nvPr/>
        </p:nvSpPr>
        <p:spPr bwMode="auto">
          <a:xfrm>
            <a:off x="1076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9" name="Check big"/>
          <p:cNvSpPr>
            <a:spLocks noChangeAspect="1"/>
          </p:cNvSpPr>
          <p:nvPr/>
        </p:nvSpPr>
        <p:spPr bwMode="auto">
          <a:xfrm>
            <a:off x="1688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0" name="Check small"/>
          <p:cNvSpPr>
            <a:spLocks noChangeAspect="1"/>
          </p:cNvSpPr>
          <p:nvPr/>
        </p:nvSpPr>
        <p:spPr bwMode="auto">
          <a:xfrm>
            <a:off x="2372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69" name="Video"/>
          <p:cNvGrpSpPr>
            <a:grpSpLocks noChangeAspect="1"/>
          </p:cNvGrpSpPr>
          <p:nvPr/>
        </p:nvGrpSpPr>
        <p:grpSpPr bwMode="auto">
          <a:xfrm>
            <a:off x="6131675" y="2070032"/>
            <a:ext cx="552000" cy="360000"/>
            <a:chOff x="4115" y="1365"/>
            <a:chExt cx="322" cy="210"/>
          </a:xfrm>
          <a:solidFill>
            <a:schemeClr val="tx1"/>
          </a:solidFill>
        </p:grpSpPr>
        <p:sp>
          <p:nvSpPr>
            <p:cNvPr id="71" name="Display"/>
            <p:cNvSpPr>
              <a:spLocks noEditPoints="1"/>
            </p:cNvSpPr>
            <p:nvPr/>
          </p:nvSpPr>
          <p:spPr bwMode="auto">
            <a:xfrm>
              <a:off x="4115" y="1365"/>
              <a:ext cx="322" cy="210"/>
            </a:xfrm>
            <a:custGeom>
              <a:avLst/>
              <a:gdLst>
                <a:gd name="T0" fmla="*/ 73 w 916"/>
                <a:gd name="T1" fmla="*/ 74 h 599"/>
                <a:gd name="T2" fmla="*/ 73 w 916"/>
                <a:gd name="T3" fmla="*/ 74 h 599"/>
                <a:gd name="T4" fmla="*/ 843 w 916"/>
                <a:gd name="T5" fmla="*/ 74 h 599"/>
                <a:gd name="T6" fmla="*/ 843 w 916"/>
                <a:gd name="T7" fmla="*/ 526 h 599"/>
                <a:gd name="T8" fmla="*/ 73 w 916"/>
                <a:gd name="T9" fmla="*/ 526 h 599"/>
                <a:gd name="T10" fmla="*/ 73 w 916"/>
                <a:gd name="T11" fmla="*/ 74 h 599"/>
                <a:gd name="T12" fmla="*/ 0 w 916"/>
                <a:gd name="T13" fmla="*/ 599 h 599"/>
                <a:gd name="T14" fmla="*/ 0 w 916"/>
                <a:gd name="T15" fmla="*/ 599 h 599"/>
                <a:gd name="T16" fmla="*/ 916 w 916"/>
                <a:gd name="T17" fmla="*/ 599 h 599"/>
                <a:gd name="T18" fmla="*/ 916 w 916"/>
                <a:gd name="T19" fmla="*/ 0 h 599"/>
                <a:gd name="T20" fmla="*/ 0 w 916"/>
                <a:gd name="T21" fmla="*/ 0 h 599"/>
                <a:gd name="T22" fmla="*/ 0 w 916"/>
                <a:gd name="T23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6" h="599">
                  <a:moveTo>
                    <a:pt x="73" y="74"/>
                  </a:moveTo>
                  <a:lnTo>
                    <a:pt x="73" y="74"/>
                  </a:lnTo>
                  <a:lnTo>
                    <a:pt x="843" y="74"/>
                  </a:lnTo>
                  <a:lnTo>
                    <a:pt x="843" y="526"/>
                  </a:lnTo>
                  <a:lnTo>
                    <a:pt x="73" y="526"/>
                  </a:lnTo>
                  <a:lnTo>
                    <a:pt x="73" y="74"/>
                  </a:lnTo>
                  <a:close/>
                  <a:moveTo>
                    <a:pt x="0" y="599"/>
                  </a:moveTo>
                  <a:lnTo>
                    <a:pt x="0" y="599"/>
                  </a:lnTo>
                  <a:lnTo>
                    <a:pt x="916" y="599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5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Play"/>
            <p:cNvSpPr>
              <a:spLocks/>
            </p:cNvSpPr>
            <p:nvPr/>
          </p:nvSpPr>
          <p:spPr bwMode="auto">
            <a:xfrm>
              <a:off x="4252" y="1425"/>
              <a:ext cx="70" cy="89"/>
            </a:xfrm>
            <a:custGeom>
              <a:avLst/>
              <a:gdLst>
                <a:gd name="T0" fmla="*/ 0 w 199"/>
                <a:gd name="T1" fmla="*/ 0 h 254"/>
                <a:gd name="T2" fmla="*/ 0 w 199"/>
                <a:gd name="T3" fmla="*/ 0 h 254"/>
                <a:gd name="T4" fmla="*/ 0 w 199"/>
                <a:gd name="T5" fmla="*/ 254 h 254"/>
                <a:gd name="T6" fmla="*/ 199 w 199"/>
                <a:gd name="T7" fmla="*/ 127 h 254"/>
                <a:gd name="T8" fmla="*/ 0 w 199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54">
                  <a:moveTo>
                    <a:pt x="0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99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5" name="Play"/>
          <p:cNvSpPr>
            <a:spLocks noChangeAspect="1"/>
          </p:cNvSpPr>
          <p:nvPr/>
        </p:nvSpPr>
        <p:spPr bwMode="auto">
          <a:xfrm>
            <a:off x="7088861" y="2142032"/>
            <a:ext cx="172500" cy="216000"/>
          </a:xfrm>
          <a:custGeom>
            <a:avLst/>
            <a:gdLst>
              <a:gd name="T0" fmla="*/ 0 w 306"/>
              <a:gd name="T1" fmla="*/ 383 h 383"/>
              <a:gd name="T2" fmla="*/ 0 w 306"/>
              <a:gd name="T3" fmla="*/ 383 h 383"/>
              <a:gd name="T4" fmla="*/ 306 w 306"/>
              <a:gd name="T5" fmla="*/ 192 h 383"/>
              <a:gd name="T6" fmla="*/ 0 w 306"/>
              <a:gd name="T7" fmla="*/ 0 h 383"/>
              <a:gd name="T8" fmla="*/ 0 w 306"/>
              <a:gd name="T9" fmla="*/ 38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83">
                <a:moveTo>
                  <a:pt x="0" y="383"/>
                </a:moveTo>
                <a:lnTo>
                  <a:pt x="0" y="383"/>
                </a:lnTo>
                <a:lnTo>
                  <a:pt x="306" y="192"/>
                </a:lnTo>
                <a:lnTo>
                  <a:pt x="0" y="0"/>
                </a:lnTo>
                <a:lnTo>
                  <a:pt x="0" y="38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Reset"/>
          <p:cNvSpPr>
            <a:spLocks noChangeAspect="1"/>
          </p:cNvSpPr>
          <p:nvPr/>
        </p:nvSpPr>
        <p:spPr bwMode="auto">
          <a:xfrm>
            <a:off x="7666547" y="2142032"/>
            <a:ext cx="216000" cy="216000"/>
          </a:xfrm>
          <a:custGeom>
            <a:avLst/>
            <a:gdLst>
              <a:gd name="T0" fmla="*/ 0 w 342"/>
              <a:gd name="T1" fmla="*/ 0 h 342"/>
              <a:gd name="T2" fmla="*/ 0 w 342"/>
              <a:gd name="T3" fmla="*/ 0 h 342"/>
              <a:gd name="T4" fmla="*/ 342 w 342"/>
              <a:gd name="T5" fmla="*/ 0 h 342"/>
              <a:gd name="T6" fmla="*/ 342 w 342"/>
              <a:gd name="T7" fmla="*/ 342 h 342"/>
              <a:gd name="T8" fmla="*/ 0 w 342"/>
              <a:gd name="T9" fmla="*/ 342 h 342"/>
              <a:gd name="T10" fmla="*/ 0 w 342"/>
              <a:gd name="T1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42">
                <a:moveTo>
                  <a:pt x="0" y="0"/>
                </a:moveTo>
                <a:lnTo>
                  <a:pt x="0" y="0"/>
                </a:lnTo>
                <a:lnTo>
                  <a:pt x="342" y="0"/>
                </a:lnTo>
                <a:lnTo>
                  <a:pt x="342" y="342"/>
                </a:lnTo>
                <a:lnTo>
                  <a:pt x="0" y="34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79" name="Stop"/>
          <p:cNvGrpSpPr>
            <a:grpSpLocks noChangeAspect="1"/>
          </p:cNvGrpSpPr>
          <p:nvPr/>
        </p:nvGrpSpPr>
        <p:grpSpPr bwMode="auto">
          <a:xfrm>
            <a:off x="8287733" y="2142032"/>
            <a:ext cx="267906" cy="216000"/>
            <a:chOff x="5234" y="1400"/>
            <a:chExt cx="160" cy="129"/>
          </a:xfrm>
          <a:solidFill>
            <a:schemeClr val="tx1"/>
          </a:solidFill>
        </p:grpSpPr>
        <p:sp>
          <p:nvSpPr>
            <p:cNvPr id="81" name="Bar"/>
            <p:cNvSpPr>
              <a:spLocks/>
            </p:cNvSpPr>
            <p:nvPr/>
          </p:nvSpPr>
          <p:spPr bwMode="auto">
            <a:xfrm>
              <a:off x="5354" y="1401"/>
              <a:ext cx="40" cy="128"/>
            </a:xfrm>
            <a:custGeom>
              <a:avLst/>
              <a:gdLst>
                <a:gd name="T0" fmla="*/ 0 w 107"/>
                <a:gd name="T1" fmla="*/ 0 h 341"/>
                <a:gd name="T2" fmla="*/ 0 w 107"/>
                <a:gd name="T3" fmla="*/ 0 h 341"/>
                <a:gd name="T4" fmla="*/ 107 w 107"/>
                <a:gd name="T5" fmla="*/ 0 h 341"/>
                <a:gd name="T6" fmla="*/ 107 w 107"/>
                <a:gd name="T7" fmla="*/ 341 h 341"/>
                <a:gd name="T8" fmla="*/ 0 w 107"/>
                <a:gd name="T9" fmla="*/ 341 h 341"/>
                <a:gd name="T10" fmla="*/ 0 w 107"/>
                <a:gd name="T1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341">
                  <a:moveTo>
                    <a:pt x="0" y="0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341"/>
                  </a:lnTo>
                  <a:lnTo>
                    <a:pt x="0" y="3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Arrow"/>
            <p:cNvSpPr>
              <a:spLocks/>
            </p:cNvSpPr>
            <p:nvPr/>
          </p:nvSpPr>
          <p:spPr bwMode="auto">
            <a:xfrm>
              <a:off x="5234" y="1400"/>
              <a:ext cx="112" cy="129"/>
            </a:xfrm>
            <a:custGeom>
              <a:avLst/>
              <a:gdLst>
                <a:gd name="T0" fmla="*/ 153 w 295"/>
                <a:gd name="T1" fmla="*/ 174 h 343"/>
                <a:gd name="T2" fmla="*/ 153 w 295"/>
                <a:gd name="T3" fmla="*/ 174 h 343"/>
                <a:gd name="T4" fmla="*/ 4 w 295"/>
                <a:gd name="T5" fmla="*/ 343 h 343"/>
                <a:gd name="T6" fmla="*/ 146 w 295"/>
                <a:gd name="T7" fmla="*/ 343 h 343"/>
                <a:gd name="T8" fmla="*/ 295 w 295"/>
                <a:gd name="T9" fmla="*/ 174 h 343"/>
                <a:gd name="T10" fmla="*/ 142 w 295"/>
                <a:gd name="T11" fmla="*/ 0 h 343"/>
                <a:gd name="T12" fmla="*/ 0 w 295"/>
                <a:gd name="T13" fmla="*/ 0 h 343"/>
                <a:gd name="T14" fmla="*/ 153 w 295"/>
                <a:gd name="T15" fmla="*/ 17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3">
                  <a:moveTo>
                    <a:pt x="153" y="174"/>
                  </a:moveTo>
                  <a:lnTo>
                    <a:pt x="153" y="174"/>
                  </a:lnTo>
                  <a:lnTo>
                    <a:pt x="4" y="343"/>
                  </a:lnTo>
                  <a:lnTo>
                    <a:pt x="146" y="343"/>
                  </a:lnTo>
                  <a:lnTo>
                    <a:pt x="295" y="174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3" name="Backward"/>
          <p:cNvGrpSpPr>
            <a:grpSpLocks noChangeAspect="1"/>
          </p:cNvGrpSpPr>
          <p:nvPr/>
        </p:nvGrpSpPr>
        <p:grpSpPr bwMode="auto">
          <a:xfrm>
            <a:off x="8960825" y="2141241"/>
            <a:ext cx="329682" cy="216000"/>
            <a:chOff x="5706" y="1399"/>
            <a:chExt cx="203" cy="133"/>
          </a:xfrm>
          <a:solidFill>
            <a:schemeClr val="tx1"/>
          </a:solidFill>
        </p:grpSpPr>
        <p:sp>
          <p:nvSpPr>
            <p:cNvPr id="85" name="Arrow 1"/>
            <p:cNvSpPr>
              <a:spLocks/>
            </p:cNvSpPr>
            <p:nvPr/>
          </p:nvSpPr>
          <p:spPr bwMode="auto">
            <a:xfrm>
              <a:off x="5706" y="1399"/>
              <a:ext cx="114" cy="133"/>
            </a:xfrm>
            <a:custGeom>
              <a:avLst/>
              <a:gdLst>
                <a:gd name="T0" fmla="*/ 295 w 295"/>
                <a:gd name="T1" fmla="*/ 342 h 342"/>
                <a:gd name="T2" fmla="*/ 295 w 295"/>
                <a:gd name="T3" fmla="*/ 342 h 342"/>
                <a:gd name="T4" fmla="*/ 142 w 295"/>
                <a:gd name="T5" fmla="*/ 168 h 342"/>
                <a:gd name="T6" fmla="*/ 291 w 295"/>
                <a:gd name="T7" fmla="*/ 0 h 342"/>
                <a:gd name="T8" fmla="*/ 149 w 295"/>
                <a:gd name="T9" fmla="*/ 0 h 342"/>
                <a:gd name="T10" fmla="*/ 0 w 295"/>
                <a:gd name="T11" fmla="*/ 168 h 342"/>
                <a:gd name="T12" fmla="*/ 153 w 295"/>
                <a:gd name="T13" fmla="*/ 342 h 342"/>
                <a:gd name="T14" fmla="*/ 295 w 295"/>
                <a:gd name="T15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342"/>
                  </a:moveTo>
                  <a:lnTo>
                    <a:pt x="295" y="342"/>
                  </a:lnTo>
                  <a:lnTo>
                    <a:pt x="142" y="168"/>
                  </a:lnTo>
                  <a:lnTo>
                    <a:pt x="291" y="0"/>
                  </a:lnTo>
                  <a:lnTo>
                    <a:pt x="149" y="0"/>
                  </a:ln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Arrow 2"/>
            <p:cNvSpPr>
              <a:spLocks/>
            </p:cNvSpPr>
            <p:nvPr/>
          </p:nvSpPr>
          <p:spPr bwMode="auto">
            <a:xfrm>
              <a:off x="5794" y="1399"/>
              <a:ext cx="115" cy="133"/>
            </a:xfrm>
            <a:custGeom>
              <a:avLst/>
              <a:gdLst>
                <a:gd name="T0" fmla="*/ 0 w 295"/>
                <a:gd name="T1" fmla="*/ 168 h 342"/>
                <a:gd name="T2" fmla="*/ 0 w 295"/>
                <a:gd name="T3" fmla="*/ 168 h 342"/>
                <a:gd name="T4" fmla="*/ 153 w 295"/>
                <a:gd name="T5" fmla="*/ 342 h 342"/>
                <a:gd name="T6" fmla="*/ 295 w 295"/>
                <a:gd name="T7" fmla="*/ 342 h 342"/>
                <a:gd name="T8" fmla="*/ 142 w 295"/>
                <a:gd name="T9" fmla="*/ 168 h 342"/>
                <a:gd name="T10" fmla="*/ 290 w 295"/>
                <a:gd name="T11" fmla="*/ 0 h 342"/>
                <a:gd name="T12" fmla="*/ 148 w 295"/>
                <a:gd name="T13" fmla="*/ 0 h 342"/>
                <a:gd name="T14" fmla="*/ 0 w 295"/>
                <a:gd name="T15" fmla="*/ 16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168"/>
                  </a:move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lnTo>
                    <a:pt x="142" y="168"/>
                  </a:lnTo>
                  <a:lnTo>
                    <a:pt x="290" y="0"/>
                  </a:lnTo>
                  <a:lnTo>
                    <a:pt x="148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7" name="Forward"/>
          <p:cNvGrpSpPr>
            <a:grpSpLocks noChangeAspect="1"/>
          </p:cNvGrpSpPr>
          <p:nvPr/>
        </p:nvGrpSpPr>
        <p:grpSpPr bwMode="auto">
          <a:xfrm>
            <a:off x="9392825" y="2142823"/>
            <a:ext cx="328986" cy="216000"/>
            <a:chOff x="5978" y="1400"/>
            <a:chExt cx="198" cy="130"/>
          </a:xfrm>
          <a:solidFill>
            <a:schemeClr val="tx1"/>
          </a:solidFill>
        </p:grpSpPr>
        <p:sp>
          <p:nvSpPr>
            <p:cNvPr id="89" name="Arrow 2"/>
            <p:cNvSpPr>
              <a:spLocks/>
            </p:cNvSpPr>
            <p:nvPr/>
          </p:nvSpPr>
          <p:spPr bwMode="auto">
            <a:xfrm>
              <a:off x="6064" y="1400"/>
              <a:ext cx="112" cy="130"/>
            </a:xfrm>
            <a:custGeom>
              <a:avLst/>
              <a:gdLst>
                <a:gd name="T0" fmla="*/ 0 w 295"/>
                <a:gd name="T1" fmla="*/ 0 h 342"/>
                <a:gd name="T2" fmla="*/ 0 w 295"/>
                <a:gd name="T3" fmla="*/ 0 h 342"/>
                <a:gd name="T4" fmla="*/ 153 w 295"/>
                <a:gd name="T5" fmla="*/ 173 h 342"/>
                <a:gd name="T6" fmla="*/ 5 w 295"/>
                <a:gd name="T7" fmla="*/ 342 h 342"/>
                <a:gd name="T8" fmla="*/ 147 w 295"/>
                <a:gd name="T9" fmla="*/ 342 h 342"/>
                <a:gd name="T10" fmla="*/ 295 w 295"/>
                <a:gd name="T11" fmla="*/ 173 h 342"/>
                <a:gd name="T12" fmla="*/ 142 w 295"/>
                <a:gd name="T13" fmla="*/ 0 h 342"/>
                <a:gd name="T14" fmla="*/ 0 w 295"/>
                <a:gd name="T1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0"/>
                  </a:move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Arrow 1"/>
            <p:cNvSpPr>
              <a:spLocks/>
            </p:cNvSpPr>
            <p:nvPr/>
          </p:nvSpPr>
          <p:spPr bwMode="auto">
            <a:xfrm>
              <a:off x="5978" y="1400"/>
              <a:ext cx="112" cy="130"/>
            </a:xfrm>
            <a:custGeom>
              <a:avLst/>
              <a:gdLst>
                <a:gd name="T0" fmla="*/ 295 w 295"/>
                <a:gd name="T1" fmla="*/ 173 h 342"/>
                <a:gd name="T2" fmla="*/ 295 w 295"/>
                <a:gd name="T3" fmla="*/ 173 h 342"/>
                <a:gd name="T4" fmla="*/ 142 w 295"/>
                <a:gd name="T5" fmla="*/ 0 h 342"/>
                <a:gd name="T6" fmla="*/ 0 w 295"/>
                <a:gd name="T7" fmla="*/ 0 h 342"/>
                <a:gd name="T8" fmla="*/ 153 w 295"/>
                <a:gd name="T9" fmla="*/ 173 h 342"/>
                <a:gd name="T10" fmla="*/ 5 w 295"/>
                <a:gd name="T11" fmla="*/ 342 h 342"/>
                <a:gd name="T12" fmla="*/ 147 w 295"/>
                <a:gd name="T13" fmla="*/ 342 h 342"/>
                <a:gd name="T14" fmla="*/ 295 w 295"/>
                <a:gd name="T15" fmla="*/ 17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173"/>
                  </a:move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5" name="Arrow right"/>
          <p:cNvSpPr>
            <a:spLocks noChangeAspect="1"/>
          </p:cNvSpPr>
          <p:nvPr/>
        </p:nvSpPr>
        <p:spPr bwMode="auto">
          <a:xfrm>
            <a:off x="896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Arrow left"/>
          <p:cNvSpPr>
            <a:spLocks noChangeAspect="1"/>
          </p:cNvSpPr>
          <p:nvPr/>
        </p:nvSpPr>
        <p:spPr bwMode="auto">
          <a:xfrm flipH="1">
            <a:off x="392112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Arrow right"/>
          <p:cNvSpPr>
            <a:spLocks noChangeAspect="1"/>
          </p:cNvSpPr>
          <p:nvPr/>
        </p:nvSpPr>
        <p:spPr bwMode="auto">
          <a:xfrm>
            <a:off x="1544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Arrow right"/>
          <p:cNvSpPr>
            <a:spLocks noChangeAspect="1"/>
          </p:cNvSpPr>
          <p:nvPr/>
        </p:nvSpPr>
        <p:spPr bwMode="auto">
          <a:xfrm>
            <a:off x="1220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57" name="Download"/>
          <p:cNvGrpSpPr>
            <a:grpSpLocks noChangeAspect="1"/>
          </p:cNvGrpSpPr>
          <p:nvPr/>
        </p:nvGrpSpPr>
        <p:grpSpPr>
          <a:xfrm>
            <a:off x="3262250" y="2016032"/>
            <a:ext cx="535986" cy="468001"/>
            <a:chOff x="3314902" y="2009776"/>
            <a:chExt cx="538163" cy="469902"/>
          </a:xfrm>
        </p:grpSpPr>
        <p:sp>
          <p:nvSpPr>
            <p:cNvPr id="55" name="Arrow"/>
            <p:cNvSpPr>
              <a:spLocks/>
            </p:cNvSpPr>
            <p:nvPr/>
          </p:nvSpPr>
          <p:spPr bwMode="auto">
            <a:xfrm>
              <a:off x="3472065" y="2009776"/>
              <a:ext cx="223838" cy="347663"/>
            </a:xfrm>
            <a:custGeom>
              <a:avLst/>
              <a:gdLst>
                <a:gd name="T0" fmla="*/ 205 w 335"/>
                <a:gd name="T1" fmla="*/ 379 h 519"/>
                <a:gd name="T2" fmla="*/ 205 w 335"/>
                <a:gd name="T3" fmla="*/ 379 h 519"/>
                <a:gd name="T4" fmla="*/ 205 w 335"/>
                <a:gd name="T5" fmla="*/ 198 h 519"/>
                <a:gd name="T6" fmla="*/ 287 w 335"/>
                <a:gd name="T7" fmla="*/ 77 h 519"/>
                <a:gd name="T8" fmla="*/ 287 w 335"/>
                <a:gd name="T9" fmla="*/ 0 h 519"/>
                <a:gd name="T10" fmla="*/ 132 w 335"/>
                <a:gd name="T11" fmla="*/ 198 h 519"/>
                <a:gd name="T12" fmla="*/ 132 w 335"/>
                <a:gd name="T13" fmla="*/ 379 h 519"/>
                <a:gd name="T14" fmla="*/ 0 w 335"/>
                <a:gd name="T15" fmla="*/ 247 h 519"/>
                <a:gd name="T16" fmla="*/ 0 w 335"/>
                <a:gd name="T17" fmla="*/ 351 h 519"/>
                <a:gd name="T18" fmla="*/ 168 w 335"/>
                <a:gd name="T19" fmla="*/ 519 h 519"/>
                <a:gd name="T20" fmla="*/ 335 w 335"/>
                <a:gd name="T21" fmla="*/ 352 h 519"/>
                <a:gd name="T22" fmla="*/ 335 w 335"/>
                <a:gd name="T23" fmla="*/ 248 h 519"/>
                <a:gd name="T24" fmla="*/ 205 w 335"/>
                <a:gd name="T25" fmla="*/ 37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" h="519">
                  <a:moveTo>
                    <a:pt x="205" y="379"/>
                  </a:moveTo>
                  <a:lnTo>
                    <a:pt x="205" y="379"/>
                  </a:lnTo>
                  <a:lnTo>
                    <a:pt x="205" y="198"/>
                  </a:lnTo>
                  <a:cubicBezTo>
                    <a:pt x="205" y="143"/>
                    <a:pt x="239" y="96"/>
                    <a:pt x="287" y="77"/>
                  </a:cubicBezTo>
                  <a:lnTo>
                    <a:pt x="287" y="0"/>
                  </a:lnTo>
                  <a:cubicBezTo>
                    <a:pt x="198" y="22"/>
                    <a:pt x="132" y="102"/>
                    <a:pt x="132" y="198"/>
                  </a:cubicBezTo>
                  <a:lnTo>
                    <a:pt x="132" y="379"/>
                  </a:lnTo>
                  <a:lnTo>
                    <a:pt x="0" y="247"/>
                  </a:lnTo>
                  <a:lnTo>
                    <a:pt x="0" y="351"/>
                  </a:lnTo>
                  <a:lnTo>
                    <a:pt x="168" y="519"/>
                  </a:lnTo>
                  <a:lnTo>
                    <a:pt x="335" y="352"/>
                  </a:lnTo>
                  <a:lnTo>
                    <a:pt x="335" y="248"/>
                  </a:lnTo>
                  <a:lnTo>
                    <a:pt x="205" y="37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Download to"/>
            <p:cNvSpPr>
              <a:spLocks/>
            </p:cNvSpPr>
            <p:nvPr/>
          </p:nvSpPr>
          <p:spPr bwMode="auto">
            <a:xfrm>
              <a:off x="3314902" y="2246315"/>
              <a:ext cx="538163" cy="233363"/>
            </a:xfrm>
            <a:custGeom>
              <a:avLst/>
              <a:gdLst>
                <a:gd name="T0" fmla="*/ 806 w 806"/>
                <a:gd name="T1" fmla="*/ 349 h 349"/>
                <a:gd name="T2" fmla="*/ 806 w 806"/>
                <a:gd name="T3" fmla="*/ 349 h 349"/>
                <a:gd name="T4" fmla="*/ 0 w 806"/>
                <a:gd name="T5" fmla="*/ 349 h 349"/>
                <a:gd name="T6" fmla="*/ 0 w 806"/>
                <a:gd name="T7" fmla="*/ 0 h 349"/>
                <a:gd name="T8" fmla="*/ 132 w 806"/>
                <a:gd name="T9" fmla="*/ 0 h 349"/>
                <a:gd name="T10" fmla="*/ 132 w 806"/>
                <a:gd name="T11" fmla="*/ 73 h 349"/>
                <a:gd name="T12" fmla="*/ 74 w 806"/>
                <a:gd name="T13" fmla="*/ 73 h 349"/>
                <a:gd name="T14" fmla="*/ 74 w 806"/>
                <a:gd name="T15" fmla="*/ 276 h 349"/>
                <a:gd name="T16" fmla="*/ 733 w 806"/>
                <a:gd name="T17" fmla="*/ 276 h 349"/>
                <a:gd name="T18" fmla="*/ 733 w 806"/>
                <a:gd name="T19" fmla="*/ 73 h 349"/>
                <a:gd name="T20" fmla="*/ 668 w 806"/>
                <a:gd name="T21" fmla="*/ 73 h 349"/>
                <a:gd name="T22" fmla="*/ 668 w 806"/>
                <a:gd name="T23" fmla="*/ 0 h 349"/>
                <a:gd name="T24" fmla="*/ 806 w 806"/>
                <a:gd name="T25" fmla="*/ 0 h 349"/>
                <a:gd name="T26" fmla="*/ 806 w 806"/>
                <a:gd name="T2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349">
                  <a:moveTo>
                    <a:pt x="806" y="349"/>
                  </a:moveTo>
                  <a:lnTo>
                    <a:pt x="806" y="349"/>
                  </a:lnTo>
                  <a:lnTo>
                    <a:pt x="0" y="349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73"/>
                  </a:lnTo>
                  <a:lnTo>
                    <a:pt x="74" y="73"/>
                  </a:lnTo>
                  <a:lnTo>
                    <a:pt x="74" y="276"/>
                  </a:lnTo>
                  <a:lnTo>
                    <a:pt x="733" y="276"/>
                  </a:lnTo>
                  <a:lnTo>
                    <a:pt x="733" y="73"/>
                  </a:lnTo>
                  <a:lnTo>
                    <a:pt x="668" y="73"/>
                  </a:lnTo>
                  <a:lnTo>
                    <a:pt x="668" y="0"/>
                  </a:lnTo>
                  <a:lnTo>
                    <a:pt x="806" y="0"/>
                  </a:lnTo>
                  <a:lnTo>
                    <a:pt x="806" y="34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9" name="Download Document"/>
          <p:cNvGrpSpPr>
            <a:grpSpLocks noChangeAspect="1"/>
          </p:cNvGrpSpPr>
          <p:nvPr/>
        </p:nvGrpSpPr>
        <p:grpSpPr bwMode="auto">
          <a:xfrm>
            <a:off x="4316826" y="1908001"/>
            <a:ext cx="535664" cy="683989"/>
            <a:chOff x="2782" y="1218"/>
            <a:chExt cx="325" cy="415"/>
          </a:xfrm>
          <a:solidFill>
            <a:schemeClr val="tx1"/>
          </a:solidFill>
        </p:grpSpPr>
        <p:sp>
          <p:nvSpPr>
            <p:cNvPr id="61" name="Arrow"/>
            <p:cNvSpPr>
              <a:spLocks/>
            </p:cNvSpPr>
            <p:nvPr/>
          </p:nvSpPr>
          <p:spPr bwMode="auto">
            <a:xfrm>
              <a:off x="2782" y="1414"/>
              <a:ext cx="141" cy="219"/>
            </a:xfrm>
            <a:custGeom>
              <a:avLst/>
              <a:gdLst>
                <a:gd name="T0" fmla="*/ 333 w 333"/>
                <a:gd name="T1" fmla="*/ 353 h 520"/>
                <a:gd name="T2" fmla="*/ 333 w 333"/>
                <a:gd name="T3" fmla="*/ 353 h 520"/>
                <a:gd name="T4" fmla="*/ 333 w 333"/>
                <a:gd name="T5" fmla="*/ 249 h 520"/>
                <a:gd name="T6" fmla="*/ 200 w 333"/>
                <a:gd name="T7" fmla="*/ 379 h 520"/>
                <a:gd name="T8" fmla="*/ 200 w 333"/>
                <a:gd name="T9" fmla="*/ 198 h 520"/>
                <a:gd name="T10" fmla="*/ 280 w 333"/>
                <a:gd name="T11" fmla="*/ 77 h 520"/>
                <a:gd name="T12" fmla="*/ 280 w 333"/>
                <a:gd name="T13" fmla="*/ 0 h 520"/>
                <a:gd name="T14" fmla="*/ 133 w 333"/>
                <a:gd name="T15" fmla="*/ 198 h 520"/>
                <a:gd name="T16" fmla="*/ 133 w 333"/>
                <a:gd name="T17" fmla="*/ 379 h 520"/>
                <a:gd name="T18" fmla="*/ 0 w 333"/>
                <a:gd name="T19" fmla="*/ 248 h 520"/>
                <a:gd name="T20" fmla="*/ 0 w 333"/>
                <a:gd name="T21" fmla="*/ 352 h 520"/>
                <a:gd name="T22" fmla="*/ 167 w 333"/>
                <a:gd name="T23" fmla="*/ 520 h 520"/>
                <a:gd name="T24" fmla="*/ 333 w 333"/>
                <a:gd name="T25" fmla="*/ 35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520">
                  <a:moveTo>
                    <a:pt x="333" y="353"/>
                  </a:moveTo>
                  <a:lnTo>
                    <a:pt x="333" y="353"/>
                  </a:lnTo>
                  <a:lnTo>
                    <a:pt x="333" y="249"/>
                  </a:lnTo>
                  <a:lnTo>
                    <a:pt x="200" y="379"/>
                  </a:lnTo>
                  <a:lnTo>
                    <a:pt x="200" y="198"/>
                  </a:lnTo>
                  <a:cubicBezTo>
                    <a:pt x="200" y="144"/>
                    <a:pt x="240" y="96"/>
                    <a:pt x="280" y="77"/>
                  </a:cubicBezTo>
                  <a:lnTo>
                    <a:pt x="280" y="0"/>
                  </a:lnTo>
                  <a:cubicBezTo>
                    <a:pt x="200" y="22"/>
                    <a:pt x="133" y="103"/>
                    <a:pt x="133" y="198"/>
                  </a:cubicBezTo>
                  <a:lnTo>
                    <a:pt x="133" y="379"/>
                  </a:lnTo>
                  <a:lnTo>
                    <a:pt x="0" y="248"/>
                  </a:lnTo>
                  <a:lnTo>
                    <a:pt x="0" y="352"/>
                  </a:lnTo>
                  <a:lnTo>
                    <a:pt x="167" y="520"/>
                  </a:lnTo>
                  <a:lnTo>
                    <a:pt x="333" y="3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Document"/>
            <p:cNvSpPr>
              <a:spLocks/>
            </p:cNvSpPr>
            <p:nvPr/>
          </p:nvSpPr>
          <p:spPr bwMode="auto">
            <a:xfrm>
              <a:off x="2838" y="1218"/>
              <a:ext cx="269" cy="349"/>
            </a:xfrm>
            <a:custGeom>
              <a:avLst/>
              <a:gdLst>
                <a:gd name="T0" fmla="*/ 638 w 638"/>
                <a:gd name="T1" fmla="*/ 828 h 828"/>
                <a:gd name="T2" fmla="*/ 638 w 638"/>
                <a:gd name="T3" fmla="*/ 828 h 828"/>
                <a:gd name="T4" fmla="*/ 297 w 638"/>
                <a:gd name="T5" fmla="*/ 828 h 828"/>
                <a:gd name="T6" fmla="*/ 297 w 638"/>
                <a:gd name="T7" fmla="*/ 755 h 828"/>
                <a:gd name="T8" fmla="*/ 564 w 638"/>
                <a:gd name="T9" fmla="*/ 755 h 828"/>
                <a:gd name="T10" fmla="*/ 564 w 638"/>
                <a:gd name="T11" fmla="*/ 74 h 828"/>
                <a:gd name="T12" fmla="*/ 74 w 638"/>
                <a:gd name="T13" fmla="*/ 74 h 828"/>
                <a:gd name="T14" fmla="*/ 74 w 638"/>
                <a:gd name="T15" fmla="*/ 410 h 828"/>
                <a:gd name="T16" fmla="*/ 1 w 638"/>
                <a:gd name="T17" fmla="*/ 410 h 828"/>
                <a:gd name="T18" fmla="*/ 0 w 638"/>
                <a:gd name="T19" fmla="*/ 0 h 828"/>
                <a:gd name="T20" fmla="*/ 638 w 638"/>
                <a:gd name="T21" fmla="*/ 0 h 828"/>
                <a:gd name="T22" fmla="*/ 638 w 638"/>
                <a:gd name="T23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8" h="828">
                  <a:moveTo>
                    <a:pt x="638" y="828"/>
                  </a:moveTo>
                  <a:lnTo>
                    <a:pt x="638" y="828"/>
                  </a:lnTo>
                  <a:lnTo>
                    <a:pt x="297" y="828"/>
                  </a:lnTo>
                  <a:lnTo>
                    <a:pt x="297" y="755"/>
                  </a:lnTo>
                  <a:lnTo>
                    <a:pt x="564" y="755"/>
                  </a:lnTo>
                  <a:lnTo>
                    <a:pt x="564" y="74"/>
                  </a:lnTo>
                  <a:lnTo>
                    <a:pt x="74" y="74"/>
                  </a:lnTo>
                  <a:lnTo>
                    <a:pt x="74" y="410"/>
                  </a:lnTo>
                  <a:lnTo>
                    <a:pt x="1" y="410"/>
                  </a:lnTo>
                  <a:lnTo>
                    <a:pt x="0" y="0"/>
                  </a:lnTo>
                  <a:lnTo>
                    <a:pt x="638" y="0"/>
                  </a:lnTo>
                  <a:lnTo>
                    <a:pt x="638" y="8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Text"/>
            <p:cNvSpPr>
              <a:spLocks/>
            </p:cNvSpPr>
            <p:nvPr/>
          </p:nvSpPr>
          <p:spPr bwMode="auto">
            <a:xfrm>
              <a:off x="2905" y="1286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Text"/>
            <p:cNvSpPr>
              <a:spLocks/>
            </p:cNvSpPr>
            <p:nvPr/>
          </p:nvSpPr>
          <p:spPr bwMode="auto">
            <a:xfrm>
              <a:off x="2905" y="1328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Text"/>
            <p:cNvSpPr>
              <a:spLocks/>
            </p:cNvSpPr>
            <p:nvPr/>
          </p:nvSpPr>
          <p:spPr bwMode="auto">
            <a:xfrm>
              <a:off x="2905" y="1370"/>
              <a:ext cx="136" cy="22"/>
            </a:xfrm>
            <a:custGeom>
              <a:avLst/>
              <a:gdLst>
                <a:gd name="T0" fmla="*/ 0 w 324"/>
                <a:gd name="T1" fmla="*/ 0 h 54"/>
                <a:gd name="T2" fmla="*/ 0 w 324"/>
                <a:gd name="T3" fmla="*/ 0 h 54"/>
                <a:gd name="T4" fmla="*/ 324 w 324"/>
                <a:gd name="T5" fmla="*/ 0 h 54"/>
                <a:gd name="T6" fmla="*/ 324 w 324"/>
                <a:gd name="T7" fmla="*/ 54 h 54"/>
                <a:gd name="T8" fmla="*/ 0 w 324"/>
                <a:gd name="T9" fmla="*/ 54 h 54"/>
                <a:gd name="T10" fmla="*/ 0 w 32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4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Text"/>
            <p:cNvSpPr>
              <a:spLocks/>
            </p:cNvSpPr>
            <p:nvPr/>
          </p:nvSpPr>
          <p:spPr bwMode="auto">
            <a:xfrm>
              <a:off x="2936" y="1412"/>
              <a:ext cx="105" cy="23"/>
            </a:xfrm>
            <a:custGeom>
              <a:avLst/>
              <a:gdLst>
                <a:gd name="T0" fmla="*/ 0 w 251"/>
                <a:gd name="T1" fmla="*/ 0 h 54"/>
                <a:gd name="T2" fmla="*/ 0 w 251"/>
                <a:gd name="T3" fmla="*/ 0 h 54"/>
                <a:gd name="T4" fmla="*/ 251 w 251"/>
                <a:gd name="T5" fmla="*/ 0 h 54"/>
                <a:gd name="T6" fmla="*/ 251 w 251"/>
                <a:gd name="T7" fmla="*/ 54 h 54"/>
                <a:gd name="T8" fmla="*/ 0 w 251"/>
                <a:gd name="T9" fmla="*/ 54 h 54"/>
                <a:gd name="T10" fmla="*/ 0 w 251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54">
                  <a:moveTo>
                    <a:pt x="0" y="0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Text"/>
            <p:cNvSpPr>
              <a:spLocks/>
            </p:cNvSpPr>
            <p:nvPr/>
          </p:nvSpPr>
          <p:spPr bwMode="auto">
            <a:xfrm>
              <a:off x="2992" y="1454"/>
              <a:ext cx="49" cy="23"/>
            </a:xfrm>
            <a:custGeom>
              <a:avLst/>
              <a:gdLst>
                <a:gd name="T0" fmla="*/ 0 w 117"/>
                <a:gd name="T1" fmla="*/ 0 h 54"/>
                <a:gd name="T2" fmla="*/ 0 w 117"/>
                <a:gd name="T3" fmla="*/ 0 h 54"/>
                <a:gd name="T4" fmla="*/ 117 w 117"/>
                <a:gd name="T5" fmla="*/ 0 h 54"/>
                <a:gd name="T6" fmla="*/ 117 w 117"/>
                <a:gd name="T7" fmla="*/ 54 h 54"/>
                <a:gd name="T8" fmla="*/ 0 w 117"/>
                <a:gd name="T9" fmla="*/ 54 h 54"/>
                <a:gd name="T10" fmla="*/ 0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0" y="0"/>
                  </a:moveTo>
                  <a:lnTo>
                    <a:pt x="0" y="0"/>
                  </a:lnTo>
                  <a:lnTo>
                    <a:pt x="117" y="0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ICONS</a:t>
            </a:r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3" name="Foliennummernplatzhalter 4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BF322C-636B-4743-B434-0312DC8FEA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153900D-D72B-7E43-905F-D140B2A20F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5238889-5C96-4849-B916-6FADB982D0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4AA5335-D2C9-464D-B6B3-5DA3AD6A3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Pfeil-Icons"/>
          <p:cNvSpPr/>
          <p:nvPr/>
        </p:nvSpPr>
        <p:spPr>
          <a:xfrm>
            <a:off x="39282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Pfeil-Icons</a:t>
            </a:r>
          </a:p>
        </p:txBody>
      </p:sp>
      <p:sp>
        <p:nvSpPr>
          <p:cNvPr id="32" name="Download-Icons"/>
          <p:cNvSpPr/>
          <p:nvPr/>
        </p:nvSpPr>
        <p:spPr>
          <a:xfrm>
            <a:off x="3262250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Download-Icons</a:t>
            </a:r>
          </a:p>
        </p:txBody>
      </p:sp>
      <p:sp>
        <p:nvSpPr>
          <p:cNvPr id="33" name="Video-Icons"/>
          <p:cNvSpPr/>
          <p:nvPr/>
        </p:nvSpPr>
        <p:spPr>
          <a:xfrm>
            <a:off x="613167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Video-Icons</a:t>
            </a:r>
          </a:p>
        </p:txBody>
      </p:sp>
      <p:sp>
        <p:nvSpPr>
          <p:cNvPr id="34" name="Rechteck 33"/>
          <p:cNvSpPr/>
          <p:nvPr/>
        </p:nvSpPr>
        <p:spPr>
          <a:xfrm>
            <a:off x="392825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Haken-Icons</a:t>
            </a:r>
          </a:p>
        </p:txBody>
      </p:sp>
      <p:sp>
        <p:nvSpPr>
          <p:cNvPr id="35" name="Rechteck 34"/>
          <p:cNvSpPr/>
          <p:nvPr/>
        </p:nvSpPr>
        <p:spPr>
          <a:xfrm>
            <a:off x="3262250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Kreuz-Icons</a:t>
            </a:r>
          </a:p>
        </p:txBody>
      </p:sp>
      <p:sp>
        <p:nvSpPr>
          <p:cNvPr id="95" name="More Icons on..."/>
          <p:cNvSpPr/>
          <p:nvPr/>
        </p:nvSpPr>
        <p:spPr>
          <a:xfrm>
            <a:off x="392112" y="5688000"/>
            <a:ext cx="11406189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 anchorCtr="0"/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500" dirty="0">
                <a:solidFill>
                  <a:srgbClr val="FF0000"/>
                </a:solidFill>
              </a:rPr>
              <a:t>Weitere Icons finden Sie im Mercedes-Benz Brand Design System unter:</a:t>
            </a:r>
            <a:br>
              <a:rPr lang="de-DE" sz="1500" dirty="0">
                <a:solidFill>
                  <a:srgbClr val="FF0000"/>
                </a:solidFill>
              </a:rPr>
            </a:br>
            <a:r>
              <a:rPr lang="de-DE" sz="1500" dirty="0">
                <a:solidFill>
                  <a:srgbClr val="FF0000"/>
                </a:solidFill>
              </a:rPr>
              <a:t>https://mapcms.i.daimler.com/bmbds/de/design-guidelines/on-screen/online/all-media/icons.html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98" name="Check big"/>
          <p:cNvSpPr>
            <a:spLocks noChangeAspect="1"/>
          </p:cNvSpPr>
          <p:nvPr/>
        </p:nvSpPr>
        <p:spPr bwMode="auto">
          <a:xfrm>
            <a:off x="392825" y="374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1" name="Check small"/>
          <p:cNvSpPr>
            <a:spLocks noChangeAspect="1"/>
          </p:cNvSpPr>
          <p:nvPr/>
        </p:nvSpPr>
        <p:spPr bwMode="auto">
          <a:xfrm>
            <a:off x="1076826" y="393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5" name="Cross big"/>
          <p:cNvSpPr>
            <a:spLocks noChangeAspect="1"/>
          </p:cNvSpPr>
          <p:nvPr/>
        </p:nvSpPr>
        <p:spPr bwMode="auto">
          <a:xfrm>
            <a:off x="3262250" y="3744000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8" name="Cross small"/>
          <p:cNvSpPr>
            <a:spLocks noChangeAspect="1"/>
          </p:cNvSpPr>
          <p:nvPr/>
        </p:nvSpPr>
        <p:spPr bwMode="auto">
          <a:xfrm>
            <a:off x="4064825" y="3891712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9" name="Cross big"/>
          <p:cNvSpPr>
            <a:spLocks noChangeAspect="1"/>
          </p:cNvSpPr>
          <p:nvPr/>
        </p:nvSpPr>
        <p:spPr bwMode="auto">
          <a:xfrm>
            <a:off x="3663538" y="4461155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0" name="Cross small"/>
          <p:cNvSpPr>
            <a:spLocks noChangeAspect="1"/>
          </p:cNvSpPr>
          <p:nvPr/>
        </p:nvSpPr>
        <p:spPr bwMode="auto">
          <a:xfrm>
            <a:off x="4468025" y="4608867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Freihandform 87"/>
          <p:cNvSpPr/>
          <p:nvPr/>
        </p:nvSpPr>
        <p:spPr>
          <a:xfrm rot="3634145" flipH="1" flipV="1">
            <a:off x="5202466" y="3805396"/>
            <a:ext cx="2627" cy="7519"/>
          </a:xfrm>
          <a:custGeom>
            <a:avLst/>
            <a:gdLst>
              <a:gd name="connsiteX0" fmla="*/ 2627 w 2627"/>
              <a:gd name="connsiteY0" fmla="*/ 7519 h 7519"/>
              <a:gd name="connsiteX1" fmla="*/ 0 w 2627"/>
              <a:gd name="connsiteY1" fmla="*/ 4028 h 7519"/>
              <a:gd name="connsiteX2" fmla="*/ 0 w 2627"/>
              <a:gd name="connsiteY2" fmla="*/ 0 h 7519"/>
              <a:gd name="connsiteX3" fmla="*/ 2627 w 2627"/>
              <a:gd name="connsiteY3" fmla="*/ 7519 h 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" h="7519">
                <a:moveTo>
                  <a:pt x="2627" y="7519"/>
                </a:moveTo>
                <a:lnTo>
                  <a:pt x="0" y="4028"/>
                </a:lnTo>
                <a:lnTo>
                  <a:pt x="0" y="0"/>
                </a:lnTo>
                <a:lnTo>
                  <a:pt x="2627" y="7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Freihandform 83"/>
          <p:cNvSpPr/>
          <p:nvPr/>
        </p:nvSpPr>
        <p:spPr>
          <a:xfrm rot="3634145" flipH="1" flipV="1">
            <a:off x="5204731" y="3809868"/>
            <a:ext cx="132" cy="592"/>
          </a:xfrm>
          <a:custGeom>
            <a:avLst/>
            <a:gdLst>
              <a:gd name="connsiteX0" fmla="*/ 132 w 132"/>
              <a:gd name="connsiteY0" fmla="*/ 592 h 592"/>
              <a:gd name="connsiteX1" fmla="*/ 0 w 132"/>
              <a:gd name="connsiteY1" fmla="*/ 0 h 592"/>
              <a:gd name="connsiteX2" fmla="*/ 132 w 132"/>
              <a:gd name="connsiteY2" fmla="*/ 175 h 592"/>
              <a:gd name="connsiteX3" fmla="*/ 132 w 132"/>
              <a:gd name="connsiteY3" fmla="*/ 592 h 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" h="592">
                <a:moveTo>
                  <a:pt x="132" y="592"/>
                </a:moveTo>
                <a:lnTo>
                  <a:pt x="0" y="0"/>
                </a:lnTo>
                <a:lnTo>
                  <a:pt x="132" y="175"/>
                </a:lnTo>
                <a:lnTo>
                  <a:pt x="132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1" name="Freihandform 110"/>
          <p:cNvSpPr>
            <a:spLocks noChangeAspect="1"/>
          </p:cNvSpPr>
          <p:nvPr/>
        </p:nvSpPr>
        <p:spPr>
          <a:xfrm rot="835545" flipV="1">
            <a:off x="6217744" y="3749840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2" name="Rechteck 111"/>
          <p:cNvSpPr/>
          <p:nvPr/>
        </p:nvSpPr>
        <p:spPr>
          <a:xfrm>
            <a:off x="6131675" y="3306375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Blitz-Icons</a:t>
            </a:r>
          </a:p>
        </p:txBody>
      </p:sp>
      <p:sp>
        <p:nvSpPr>
          <p:cNvPr id="114" name="Freihandform 113"/>
          <p:cNvSpPr>
            <a:spLocks noChangeAspect="1"/>
          </p:cNvSpPr>
          <p:nvPr/>
        </p:nvSpPr>
        <p:spPr>
          <a:xfrm rot="835545" flipV="1">
            <a:off x="6897245" y="3738890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7" name="Freihandform 116"/>
          <p:cNvSpPr>
            <a:spLocks noChangeAspect="1"/>
          </p:cNvSpPr>
          <p:nvPr/>
        </p:nvSpPr>
        <p:spPr>
          <a:xfrm rot="835545" flipV="1">
            <a:off x="744174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4" name="Freihandform 123"/>
          <p:cNvSpPr>
            <a:spLocks noChangeAspect="1"/>
          </p:cNvSpPr>
          <p:nvPr/>
        </p:nvSpPr>
        <p:spPr>
          <a:xfrm rot="835545" flipV="1">
            <a:off x="7892584" y="3749846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5" name="Freihandform 124"/>
          <p:cNvSpPr>
            <a:spLocks noChangeAspect="1"/>
          </p:cNvSpPr>
          <p:nvPr/>
        </p:nvSpPr>
        <p:spPr>
          <a:xfrm rot="835545" flipV="1">
            <a:off x="8572085" y="3738892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6" name="Freihandform 125"/>
          <p:cNvSpPr>
            <a:spLocks noChangeAspect="1"/>
          </p:cNvSpPr>
          <p:nvPr/>
        </p:nvSpPr>
        <p:spPr>
          <a:xfrm rot="835545" flipV="1">
            <a:off x="911658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11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STEMPEL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Stempel und Symbole </a:t>
            </a:r>
            <a:r>
              <a:rPr lang="de-DE" dirty="0"/>
              <a:t>können in die reservierten Bereiche </a:t>
            </a:r>
            <a:r>
              <a:rPr lang="de-DE" dirty="0">
                <a:solidFill>
                  <a:srgbClr val="FF0000"/>
                </a:solidFill>
              </a:rPr>
              <a:t>am oberen rechten Rand </a:t>
            </a:r>
            <a:r>
              <a:rPr lang="de-DE" dirty="0"/>
              <a:t>eingesetzt werden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D88B36-A97A-D744-BF62-964C76C4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1091100-1559-AF45-8287-480643C056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D2FCA22-C267-164F-853D-8995AA5AA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7" name="Fußzeilenplatzhalter 46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8" name="Foliennummernplatzhalter 47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F9D38B-49F1-1B47-8244-4454BA8F3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8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2520000"/>
            <a:ext cx="1872000" cy="306000"/>
          </a:xfrm>
          <a:prstGeom prst="rect">
            <a:avLst/>
          </a:prstGeom>
        </p:spPr>
      </p:pic>
      <p:pic>
        <p:nvPicPr>
          <p:cNvPr id="40" name="Geheim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3096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2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2520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3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397" y="-1798"/>
            <a:ext cx="1872000" cy="306000"/>
          </a:xfrm>
          <a:prstGeom prst="rect">
            <a:avLst/>
          </a:prstGeom>
        </p:spPr>
      </p:pic>
      <p:pic>
        <p:nvPicPr>
          <p:cNvPr id="18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424" y="-1798"/>
            <a:ext cx="1872000" cy="3060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95063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57F4-84A6-DE45-0286-A7F180AB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DEB8-C341-97E3-BA8A-36DDC62C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3062D3-72A3-FB7E-342F-FDE0292EBF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C0CDCE3-294E-0241-5F1F-DF0ADB986D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4BAA734-236D-D201-C51D-37A3C91741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EB76547-95F6-8D39-BCB4-BBB5EFB678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Bildplatzhalter 12" descr="Ein Bild, das drinnen, rot, Schrank enthält.&#10;&#10;Automatisch generierte Beschreibung">
            <a:extLst>
              <a:ext uri="{FF2B5EF4-FFF2-40B4-BE49-F238E27FC236}">
                <a16:creationId xmlns:a16="http://schemas.microsoft.com/office/drawing/2014/main" id="{F0DFE88E-4719-8298-2D3D-9D93D59CE2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6" t="23522" r="316" b="16957"/>
          <a:stretch/>
        </p:blipFill>
        <p:spPr>
          <a:xfrm>
            <a:off x="393262" y="3186242"/>
            <a:ext cx="11405475" cy="266429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04A5125-7ED0-8CB2-754F-82B20DEEE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DF6B482-49AC-6A25-E0E1-1E3272DEF282}"/>
              </a:ext>
            </a:extLst>
          </p:cNvPr>
          <p:cNvSpPr/>
          <p:nvPr/>
        </p:nvSpPr>
        <p:spPr>
          <a:xfrm>
            <a:off x="396000" y="2525380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F3D2EA-3434-EB02-08ED-10182F215AFE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2DF9135A-4FE8-9B24-7F59-62DE3ECE4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B3E08B69-22C7-39EA-2FB8-E3E181D35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63AFD9-BEF9-512C-4D88-37E06766E2D7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1-25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C6DE93-8780-0B61-1313-03428C359D11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26-50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AFEE53F-F0DD-AC06-FD1B-2F77D86638BE}"/>
              </a:ext>
            </a:extLst>
          </p:cNvPr>
          <p:cNvSpPr txBox="1"/>
          <p:nvPr/>
        </p:nvSpPr>
        <p:spPr bwMode="gray">
          <a:xfrm>
            <a:off x="6451899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51-75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3B6C60-21A1-D5BB-1887-37EFD0FFE4BE}"/>
              </a:ext>
            </a:extLst>
          </p:cNvPr>
          <p:cNvSpPr txBox="1"/>
          <p:nvPr/>
        </p:nvSpPr>
        <p:spPr bwMode="gray">
          <a:xfrm>
            <a:off x="6411232" y="97833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Umsetzung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B2AF08-A2BA-8382-360D-EB2FA7B4FB29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76-100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04E701-F012-2768-B5E8-F26F0723BCC8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Strategie herausfordern und Regularien prüfen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4C455D4-9E5E-B785-262B-A58AD894AC45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4311EA2-3A94-1ADB-D2D8-E3D9C15CE4E4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Assessment d. Use-Case Landschaft und Erwartungen</a:t>
            </a:r>
          </a:p>
        </p:txBody>
      </p:sp>
    </p:spTree>
    <p:extLst>
      <p:ext uri="{BB962C8B-B14F-4D97-AF65-F5344CB8AC3E}">
        <p14:creationId xmlns:p14="http://schemas.microsoft.com/office/powerpoint/2010/main" val="15078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0693-EAB0-756C-B41F-A1DD4A127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1CAA7-F9BC-0DEB-ABF0-F4345E84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FDBD977-0FDF-645F-CCFA-9C14422600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F7E7CAA-A0CB-06DB-0929-BDA045B106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C450CC9-04C0-2CFC-AEA1-3FB79ADC2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546F39E-F898-4769-DD33-39276A610F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ADD02E2-8030-0D40-816E-7C6445FDD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411E6CA-1FCE-36A7-7B0E-C39F0E409E10}"/>
              </a:ext>
            </a:extLst>
          </p:cNvPr>
          <p:cNvSpPr/>
          <p:nvPr/>
        </p:nvSpPr>
        <p:spPr>
          <a:xfrm>
            <a:off x="376240" y="5479393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03A1FE-A027-8A3C-6849-3991E0FD5348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3467C0-AAEE-39D8-7C1B-682894EC89D8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26-50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C03AC-E23A-838A-8C74-DBDBB6CD1C0B}"/>
              </a:ext>
            </a:extLst>
          </p:cNvPr>
          <p:cNvSpPr txBox="1"/>
          <p:nvPr/>
        </p:nvSpPr>
        <p:spPr bwMode="gray">
          <a:xfrm>
            <a:off x="6451899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51-75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5D93D-9421-D2BE-F8D4-899BA00C616D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F246C2-3362-E381-760E-201F1E3EAC06}"/>
              </a:ext>
            </a:extLst>
          </p:cNvPr>
          <p:cNvSpPr txBox="1"/>
          <p:nvPr/>
        </p:nvSpPr>
        <p:spPr bwMode="gray">
          <a:xfrm>
            <a:off x="6411232" y="97833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Umsetzung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C854BA-9B46-2074-01FC-300BFD473A2B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Assessment d. Use-Case Landschaft und Erwartungen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D9B05D3-52AF-16E9-C357-560307E4597E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76-100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5B35C1-2A7B-53ED-CC5C-293EB5D725C7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Strategie herausfordern und Regularien prüfen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CD20BA-CCD2-0984-5282-0C66E044FE84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5C759629-DA6E-6198-31F5-08E15DD75D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2260C01-C417-DB71-C8F8-BC5C30B995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0C824C-9856-46B0-9C97-CD4A06195580}"/>
              </a:ext>
            </a:extLst>
          </p:cNvPr>
          <p:cNvSpPr txBox="1">
            <a:spLocks/>
          </p:cNvSpPr>
          <p:nvPr/>
        </p:nvSpPr>
        <p:spPr bwMode="gray">
          <a:xfrm>
            <a:off x="402760" y="2758615"/>
            <a:ext cx="2717438" cy="2523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Verständnis für Plattform und aktuelle Implementierungen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Netzwerkaufbau mit den Use-Case Stakeholdern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Quick-</a:t>
            </a:r>
            <a:r>
              <a:rPr lang="de-DE" sz="1600" dirty="0" err="1"/>
              <a:t>Wins</a:t>
            </a:r>
            <a:r>
              <a:rPr lang="de-DE" sz="1600" dirty="0"/>
              <a:t> weiterentwickeln</a:t>
            </a:r>
          </a:p>
          <a:p>
            <a:pPr marL="285750" indent="-285750">
              <a:lnSpc>
                <a:spcPct val="108000"/>
              </a:lnSpc>
              <a:spcAft>
                <a:spcPts val="1008"/>
              </a:spcAft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7B595D-A9AC-EA47-644D-4DC8A44B711E}"/>
              </a:ext>
            </a:extLst>
          </p:cNvPr>
          <p:cNvSpPr txBox="1"/>
          <p:nvPr/>
        </p:nvSpPr>
        <p:spPr bwMode="gray">
          <a:xfrm>
            <a:off x="6409307" y="2757883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Train-The-Trainer Ansatz verfolgen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Schulungen </a:t>
            </a:r>
            <a:r>
              <a:rPr lang="de-DE" sz="1600" dirty="0"/>
              <a:t>für relevante AI-Topics konzeptionieren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Multiplikatoren in den Fachbereichen schaffen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16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82EE4-4C56-F6D5-72CA-01644F893AB7}"/>
              </a:ext>
            </a:extLst>
          </p:cNvPr>
          <p:cNvSpPr txBox="1"/>
          <p:nvPr/>
        </p:nvSpPr>
        <p:spPr bwMode="gray">
          <a:xfrm>
            <a:off x="3388448" y="2758614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Tracking-Methode für AI-Use-Cases und Fachbereiche einführen (Priorisierung, </a:t>
            </a:r>
            <a:r>
              <a:rPr lang="de-DE" sz="1600" i="0" u="none" strike="noStrike" dirty="0" err="1">
                <a:solidFill>
                  <a:srgbClr val="000000"/>
                </a:solidFill>
                <a:effectLst/>
              </a:rPr>
              <a:t>Scope</a:t>
            </a: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, Assessment-Kategorien übertragen)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Erste neue Pilotprojekte mit enger Zusammenarbeit mit den Fachbereichen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14179D-91A2-D45A-ECEA-83FA898E3E73}"/>
              </a:ext>
            </a:extLst>
          </p:cNvPr>
          <p:cNvSpPr txBox="1"/>
          <p:nvPr/>
        </p:nvSpPr>
        <p:spPr bwMode="gray">
          <a:xfrm>
            <a:off x="9061031" y="2757883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Data &amp; AI Strategie herausfordern basierend auf den Veränderungen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Regularien, Ethik und Compliance Einhaltung überprüfen</a:t>
            </a:r>
          </a:p>
        </p:txBody>
      </p:sp>
    </p:spTree>
    <p:extLst>
      <p:ext uri="{BB962C8B-B14F-4D97-AF65-F5344CB8AC3E}">
        <p14:creationId xmlns:p14="http://schemas.microsoft.com/office/powerpoint/2010/main" val="35449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31D-DCBA-12A1-00B3-A8FF3572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81C00-8454-8A58-1EB4-4EC9F48F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 des AI Technical Expert in der AMG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48910B-0BAE-958D-31F4-7EEA3C77F8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7" y="1348667"/>
            <a:ext cx="5196655" cy="4914900"/>
          </a:xfrm>
        </p:spPr>
        <p:txBody>
          <a:bodyPr/>
          <a:lstStyle/>
          <a:p>
            <a:r>
              <a:rPr lang="de-DE" sz="1600" b="1" dirty="0"/>
              <a:t>Technischer Experte für AI/ML und Data Science</a:t>
            </a:r>
            <a:r>
              <a:rPr lang="de-DE" sz="1600" dirty="0"/>
              <a:t>:</a:t>
            </a:r>
          </a:p>
          <a:p>
            <a:r>
              <a:rPr lang="de-DE" sz="1600" dirty="0"/>
              <a:t>Verantwortlich für die technische </a:t>
            </a:r>
            <a:r>
              <a:rPr lang="de-DE" sz="1600" u="sng" dirty="0"/>
              <a:t>Beratung</a:t>
            </a:r>
            <a:r>
              <a:rPr lang="de-DE" sz="1600" dirty="0"/>
              <a:t> und </a:t>
            </a:r>
            <a:r>
              <a:rPr lang="de-DE" sz="1600" u="sng" dirty="0"/>
              <a:t>Implementierung</a:t>
            </a:r>
            <a:r>
              <a:rPr lang="de-DE" sz="1600" dirty="0"/>
              <a:t> von AI/ML-Lösungen in enger Zusammenarbeit mit den Fachbereichen.</a:t>
            </a:r>
          </a:p>
          <a:p>
            <a:r>
              <a:rPr lang="de-DE" sz="1600" dirty="0"/>
              <a:t>Sicherstellung der optimalen Nutzung von MS Azure und der vorhandenen AI-Komponenten.</a:t>
            </a:r>
          </a:p>
          <a:p>
            <a:r>
              <a:rPr lang="de-DE" sz="1600" dirty="0"/>
              <a:t>Beratung beim </a:t>
            </a:r>
            <a:r>
              <a:rPr lang="de-DE" sz="1600" u="sng" dirty="0"/>
              <a:t>Einkauf</a:t>
            </a:r>
            <a:r>
              <a:rPr lang="de-DE" sz="1600" dirty="0"/>
              <a:t> neuer AI-Services</a:t>
            </a:r>
          </a:p>
          <a:p>
            <a:endParaRPr lang="de-DE" sz="1600" dirty="0"/>
          </a:p>
          <a:p>
            <a:r>
              <a:rPr lang="de-DE" sz="1600" b="1" dirty="0"/>
              <a:t>Vermittler zwischen IT und Fachbereichen</a:t>
            </a:r>
            <a:r>
              <a:rPr lang="de-DE" sz="1600" dirty="0"/>
              <a:t>:</a:t>
            </a:r>
          </a:p>
          <a:p>
            <a:r>
              <a:rPr lang="de-DE" sz="1600" dirty="0"/>
              <a:t>Zusammenarbeit mit den Use-Case-Verantwortlichen aus verschiedenen Abteilungen </a:t>
            </a:r>
            <a:r>
              <a:rPr lang="de-DE" sz="1600" dirty="0">
                <a:sym typeface="Wingdings" pitchFamily="2" charset="2"/>
              </a:rPr>
              <a:t> </a:t>
            </a:r>
            <a:r>
              <a:rPr lang="de-DE" sz="1600" dirty="0"/>
              <a:t>Sicherstellung des technischen und fachlichen Fundaments für KI-Projekte</a:t>
            </a:r>
          </a:p>
          <a:p>
            <a:r>
              <a:rPr lang="de-DE" sz="1600" dirty="0"/>
              <a:t>Aufbau einer Kultur der Zusammenarbeit, in der beide Seiten ihre Stärken optimal einbringen können.</a:t>
            </a:r>
          </a:p>
          <a:p>
            <a:r>
              <a:rPr lang="de-DE" sz="1600" dirty="0"/>
              <a:t>Sicherstellen, dass </a:t>
            </a:r>
            <a:r>
              <a:rPr lang="de-DE" sz="1600" u="sng" dirty="0"/>
              <a:t>Datengrundlage</a:t>
            </a:r>
            <a:r>
              <a:rPr lang="de-DE" sz="1600" dirty="0"/>
              <a:t> für KI gegeben ist</a:t>
            </a:r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C1474-12BC-E224-3A25-8B7A13059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7620B3-6421-E3B8-CCAE-969CFEFEC3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FE56AE-1265-B5C3-CFF8-5067F79748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89989DB-5C7F-5D35-1ED4-9B6374F7A7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F7C6213-BCFD-241D-4F47-7EED01DF2F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FDAEE37-D1CF-82C4-F051-B514926C2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AC9806-34AD-36D8-ED7C-4CF8F62C0930}"/>
              </a:ext>
            </a:extLst>
          </p:cNvPr>
          <p:cNvSpPr txBox="1"/>
          <p:nvPr/>
        </p:nvSpPr>
        <p:spPr bwMode="gray">
          <a:xfrm>
            <a:off x="6600058" y="1376660"/>
            <a:ext cx="4826342" cy="4484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1400" b="1" i="0">
                <a:latin typeface="MB Corpo S Text" panose="020B0504050000000004" pitchFamily="34" charset="0"/>
              </a:defRPr>
            </a:lvl1pPr>
            <a:lvl2pPr marL="341952" indent="-34195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>
                <a:latin typeface="MB Corpo S Text" panose="020B0504050000000004" pitchFamily="34" charset="0"/>
              </a:defRPr>
            </a:lvl2pPr>
            <a:lvl3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3pPr>
            <a:lvl4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4pPr>
            <a:lvl5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5pPr>
            <a:lvl6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6pPr>
            <a:lvl7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7pPr>
            <a:lvl8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8pPr>
            <a:lvl9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9pPr>
          </a:lstStyle>
          <a:p>
            <a:r>
              <a:rPr lang="de-DE" sz="1600" dirty="0" err="1"/>
              <a:t>Enabler</a:t>
            </a:r>
            <a:r>
              <a:rPr lang="de-DE" sz="1600" dirty="0"/>
              <a:t> für Fachbereiche:</a:t>
            </a:r>
          </a:p>
          <a:p>
            <a:r>
              <a:rPr lang="de-DE" sz="1600" b="0" dirty="0"/>
              <a:t>Entwicklung und Durchführung von </a:t>
            </a:r>
            <a:r>
              <a:rPr lang="de-DE" sz="1600" b="0" u="sng" dirty="0"/>
              <a:t>Schulungen</a:t>
            </a:r>
            <a:r>
              <a:rPr lang="de-DE" sz="1600" b="0" dirty="0"/>
              <a:t> und </a:t>
            </a:r>
            <a:r>
              <a:rPr lang="de-DE" sz="1600" b="0" dirty="0" err="1"/>
              <a:t>Enablement</a:t>
            </a:r>
            <a:r>
              <a:rPr lang="de-DE" sz="1600" b="0" dirty="0"/>
              <a:t>-Programmen, um das technische Verständnis und die Kompetenzen der Fachabteilungen im Bereich KI zu erhöhen </a:t>
            </a:r>
            <a:r>
              <a:rPr lang="de-DE" sz="1600" b="0" dirty="0">
                <a:sym typeface="Wingdings" pitchFamily="2" charset="2"/>
              </a:rPr>
              <a:t> Multiplikator und Wegbereiter</a:t>
            </a:r>
            <a:endParaRPr lang="de-DE" sz="1600" b="0" dirty="0"/>
          </a:p>
          <a:p>
            <a:r>
              <a:rPr lang="de-DE" sz="1600" b="0" dirty="0"/>
              <a:t>Beratung bei der Definition realistischer </a:t>
            </a:r>
            <a:r>
              <a:rPr lang="de-DE" sz="1600" b="0" u="sng" dirty="0"/>
              <a:t>Erwartungen</a:t>
            </a:r>
            <a:r>
              <a:rPr lang="de-DE" sz="1600" b="0" dirty="0"/>
              <a:t> und Anwendungsfälle von KI</a:t>
            </a:r>
          </a:p>
          <a:p>
            <a:endParaRPr lang="de-DE" sz="200" b="0" dirty="0"/>
          </a:p>
          <a:p>
            <a:endParaRPr lang="de-DE" sz="200" b="0" dirty="0"/>
          </a:p>
          <a:p>
            <a:endParaRPr lang="de-DE" sz="200" b="0" dirty="0"/>
          </a:p>
          <a:p>
            <a:r>
              <a:rPr lang="de-DE" sz="1600" dirty="0"/>
              <a:t>Sicherstellung der Einhaltung von Regularien:</a:t>
            </a:r>
          </a:p>
          <a:p>
            <a:r>
              <a:rPr lang="de-DE" sz="1600" b="0" dirty="0"/>
              <a:t>Zusammenarbeit mit internen und externen Experten, um sicherzustellen, dass alle KI-Projekte den rechtlichen und ethischen </a:t>
            </a:r>
            <a:r>
              <a:rPr lang="de-DE" sz="1600" b="0" u="sng" dirty="0"/>
              <a:t>Anforderungen</a:t>
            </a:r>
            <a:r>
              <a:rPr lang="de-DE" sz="1600" b="0" dirty="0"/>
              <a:t> entsprechen.</a:t>
            </a:r>
          </a:p>
        </p:txBody>
      </p:sp>
    </p:spTree>
    <p:extLst>
      <p:ext uri="{BB962C8B-B14F-4D97-AF65-F5344CB8AC3E}">
        <p14:creationId xmlns:p14="http://schemas.microsoft.com/office/powerpoint/2010/main" val="62646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C61C-0079-E1A6-6FB1-FAF1DF7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5D19-D6EA-12DA-01CF-F5DEC0AE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Erfolg messen – Wie?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06062C-C146-1CCE-E26B-DFE0DF0D7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057557-21BC-6AEB-EE92-68DEA7291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03D7FE-A80F-09BC-AD18-BDDE35474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B0DA341-8974-3BC9-45F6-B8B85C1F27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9A56F05-A4CE-FB02-D7DD-4586DB689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C2645448-5FBC-9FE5-1A7C-683113100C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E3308F7-1619-7804-804D-AADEEE79E66A}"/>
              </a:ext>
            </a:extLst>
          </p:cNvPr>
          <p:cNvSpPr/>
          <p:nvPr/>
        </p:nvSpPr>
        <p:spPr>
          <a:xfrm>
            <a:off x="899892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KI-Verständnis der Fachabteilung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Effizienz- / Qualitätssteigerung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-PoC / 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</a:t>
            </a:r>
            <a:r>
              <a:rPr lang="de-DE" sz="2000" i="1" dirty="0" err="1">
                <a:solidFill>
                  <a:srgbClr val="000000"/>
                </a:solidFill>
              </a:rPr>
              <a:t>Product</a:t>
            </a:r>
            <a:endParaRPr lang="de-DE" sz="2000" i="1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Compliance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Innerhalb Budget / Frist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rgbClr val="000000"/>
                </a:solidFill>
              </a:rPr>
              <a:t>Tools und Frameworks</a:t>
            </a:r>
            <a:r>
              <a:rPr lang="de-DE" sz="2000" dirty="0">
                <a:solidFill>
                  <a:srgbClr val="000000"/>
                </a:solidFill>
              </a:rPr>
              <a:t>: Jira, </a:t>
            </a:r>
            <a:r>
              <a:rPr lang="de-DE" sz="2000" dirty="0" err="1">
                <a:solidFill>
                  <a:srgbClr val="000000"/>
                </a:solidFill>
              </a:rPr>
              <a:t>Confluence</a:t>
            </a:r>
            <a:r>
              <a:rPr lang="de-DE" sz="2000" dirty="0">
                <a:solidFill>
                  <a:srgbClr val="000000"/>
                </a:solidFill>
              </a:rPr>
              <a:t>, 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EU Guidelines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Trustworthy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AI,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Balanced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Scorecards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SMARTe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Ziele und OKRs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CE41590-9855-FB84-1969-4AB8E2F053A0}"/>
              </a:ext>
            </a:extLst>
          </p:cNvPr>
          <p:cNvSpPr txBox="1"/>
          <p:nvPr/>
        </p:nvSpPr>
        <p:spPr bwMode="gray">
          <a:xfrm>
            <a:off x="1975862" y="1262113"/>
            <a:ext cx="3416766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Quantitativ und kontinuierlich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F44AD8-ECF4-7295-C2C1-704579947429}"/>
              </a:ext>
            </a:extLst>
          </p:cNvPr>
          <p:cNvSpPr/>
          <p:nvPr/>
        </p:nvSpPr>
        <p:spPr>
          <a:xfrm>
            <a:off x="6468248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Vertrauen in KI des Fachbereichs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Ergebnissen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Erfüllen die Use-Cases die Umsetzung der Daten-, KI- und Unternehmensstrategie?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6AB62D-092E-9988-A80A-F3237DF98E47}"/>
              </a:ext>
            </a:extLst>
          </p:cNvPr>
          <p:cNvSpPr txBox="1"/>
          <p:nvPr/>
        </p:nvSpPr>
        <p:spPr bwMode="gray">
          <a:xfrm>
            <a:off x="7405372" y="1245959"/>
            <a:ext cx="3790104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Qualitativ und </a:t>
            </a:r>
            <a:r>
              <a:rPr lang="de-DE" sz="2000" b="1" dirty="0"/>
              <a:t>Stimmungsorientiert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A807A0-0A28-18DA-1BF2-99BBDA248BA2}"/>
              </a:ext>
            </a:extLst>
          </p:cNvPr>
          <p:cNvSpPr txBox="1"/>
          <p:nvPr/>
        </p:nvSpPr>
        <p:spPr bwMode="gray">
          <a:xfrm>
            <a:off x="1557867" y="5740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C22C-DB3A-0B99-17E4-8F0058E8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9C5C7-D7A9-A95B-802C-429FE4D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CFFF4D-DC77-6ECC-5A2E-93DECD999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27648" y="2420888"/>
            <a:ext cx="7212879" cy="2709787"/>
          </a:xfrm>
        </p:spPr>
        <p:txBody>
          <a:bodyPr/>
          <a:lstStyle/>
          <a:p>
            <a:r>
              <a:rPr lang="de-DE" dirty="0"/>
              <a:t>Vorgehensweise: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Daten verstehen und dadurch Problemverständnis entwickeln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Lösungsstrategie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B06142-723E-20B5-6C63-9AC5CB060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94BD281-FA3C-7578-B676-9EE23054CE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C9AF46-3A76-2B06-A881-318856774D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B42E9BE-D108-C849-4D94-1BE0B15C9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61D8857-1A6D-D969-B6E6-AFF2C5D3A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4732197-E166-8E93-933A-8CA5C22C9E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</p:spTree>
    <p:extLst>
      <p:ext uri="{BB962C8B-B14F-4D97-AF65-F5344CB8AC3E}">
        <p14:creationId xmlns:p14="http://schemas.microsoft.com/office/powerpoint/2010/main" val="307872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0899-9EE5-034D-1A93-33AF46C1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20A0D-A989-E39D-3928-6C6A9C66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33933-8A6A-88BC-6285-24D7A9AE8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5700711" cy="4914900"/>
          </a:xfrm>
        </p:spPr>
        <p:txBody>
          <a:bodyPr/>
          <a:lstStyle/>
          <a:p>
            <a:r>
              <a:rPr lang="de-DE" dirty="0">
                <a:latin typeface="+mn-lt"/>
              </a:rPr>
              <a:t>Datensatz: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8 kategorische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364 binäre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1 numerisches Feature (Zielvariable, Prüfstandzeit)</a:t>
            </a:r>
          </a:p>
          <a:p>
            <a:pPr marL="684852" lvl="1" indent="-342900"/>
            <a:r>
              <a:rPr lang="de-DE" dirty="0">
                <a:latin typeface="+mn-lt"/>
              </a:rPr>
              <a:t>Durchschnitt: 100.7, Standardabweichung 12.7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Problemstellung: </a:t>
            </a:r>
          </a:p>
          <a:p>
            <a:r>
              <a:rPr lang="de-DE" dirty="0">
                <a:latin typeface="+mn-lt"/>
              </a:rPr>
              <a:t>Zu viele Features und zu hohe Messwertdichte um intuitiv Vorhersagen zu treffen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FC65AC-C6C6-BC19-B583-B1F44EEB07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21BC23-9D94-9F46-7109-2B9EA331B2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08F523-D1D5-2184-133E-ABA8D0BBE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8F0652-8F62-9EBC-C52A-A7A712BFCB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91FFF9C-42F8-13BD-B8D2-2444F8271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26B36CD-6ADF-DF42-F869-66EB2262B1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DE3420-6015-D215-AF0E-645B2797A2B4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4A5B53-D15C-8433-468C-A3BBCB9F784B}"/>
              </a:ext>
            </a:extLst>
          </p:cNvPr>
          <p:cNvSpPr txBox="1"/>
          <p:nvPr/>
        </p:nvSpPr>
        <p:spPr bwMode="gray">
          <a:xfrm>
            <a:off x="6473872" y="1438960"/>
            <a:ext cx="5322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+mn-lt"/>
              </a:rPr>
              <a:t>Lösungsstrategie:</a:t>
            </a:r>
          </a:p>
          <a:p>
            <a:endParaRPr lang="de-DE" sz="20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Kategorische Features kodieren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+mn-lt"/>
              </a:rPr>
              <a:t>Machine</a:t>
            </a:r>
            <a:r>
              <a:rPr lang="de-DE" sz="2000" dirty="0">
                <a:latin typeface="+mn-lt"/>
              </a:rPr>
              <a:t> Learning Architektur mit hoher Flexibilität auswählen und trainieren, Vorhersagegenauigkeit überprüfen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bestimmen (auf PCA verzichten, da Interpretierbarkeit der Features hier wichtig ist)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Features mit hoher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genauer untersuchen (Korrelationsanalyse)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8282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75D4E-86CB-70F3-3A27-3CC33C42A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526DE-6FDD-0B48-71D5-1FB1C3EE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1EB3F0-C282-1DF9-3A35-D2538ABA44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4B7EA3-3AAF-FCD1-568B-33D356DE1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80851ED-D469-3CEB-4DBE-2EE369880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AA6FA-8298-8BB3-70A2-25AC08CC8D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56E324-5480-F7B2-741B-A1D2589874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13EF45CF-8135-156A-62CD-19CA6F083C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2586865-1C88-DC85-CBA7-BDDC4A0C35C2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4036DB9-52C5-18A6-94F9-1D415B51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70" y="1597701"/>
            <a:ext cx="7276033" cy="160101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52BC1C7-8DC2-C822-207E-0A923E491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558" y="4077072"/>
            <a:ext cx="6108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3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5_AMG_presentation_DE_16_9_v4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CorpoS">
      <a:maj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 anchorCtr="0"/>
      <a:lstStyle>
        <a:defPPr algn="l">
          <a:lnSpc>
            <a:spcPct val="108000"/>
          </a:lnSpc>
          <a:spcAft>
            <a:spcPts val="1008"/>
          </a:spcAft>
          <a:defRPr sz="2000"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25C118B0-3C4D-479C-A26B-0AFF0D4F8DC7}" vid="{63B1B0AB-CE0E-44EF-A1BA-8F356F68672B}"/>
    </a:ext>
  </a:extLst>
</a:theme>
</file>

<file path=ppt/theme/theme2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d1f28e-b9a0-4126-93b0-f60b6ce938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3F1452F3D44459B8D046DF60ADFCA" ma:contentTypeVersion="12" ma:contentTypeDescription="Create a new document." ma:contentTypeScope="" ma:versionID="c663f68871fdc3f2b6d7500d49d5670e">
  <xsd:schema xmlns:xsd="http://www.w3.org/2001/XMLSchema" xmlns:xs="http://www.w3.org/2001/XMLSchema" xmlns:p="http://schemas.microsoft.com/office/2006/metadata/properties" xmlns:ns3="f7797e94-733b-4c6f-b0fb-dbd81f9f32cf" xmlns:ns4="22d1f28e-b9a0-4126-93b0-f60b6ce938ce" targetNamespace="http://schemas.microsoft.com/office/2006/metadata/properties" ma:root="true" ma:fieldsID="04ce1332e81e54e77186f6b34fc695dc" ns3:_="" ns4:_="">
    <xsd:import namespace="f7797e94-733b-4c6f-b0fb-dbd81f9f32cf"/>
    <xsd:import namespace="22d1f28e-b9a0-4126-93b0-f60b6ce938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MediaServiceAutoTags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97e94-733b-4c6f-b0fb-dbd81f9f32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1f28e-b9a0-4126-93b0-f60b6ce93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90E66-72DF-4B02-A624-87DC5AF96974}">
  <ds:schemaRefs>
    <ds:schemaRef ds:uri="http://www.w3.org/XML/1998/namespace"/>
    <ds:schemaRef ds:uri="f7797e94-733b-4c6f-b0fb-dbd81f9f32c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22d1f28e-b9a0-4126-93b0-f60b6ce938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CF432A-C40E-45DB-B274-BF1BBE4E9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97e94-733b-4c6f-b0fb-dbd81f9f32cf"/>
    <ds:schemaRef ds:uri="22d1f28e-b9a0-4126-93b0-f60b6ce938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EE31E4-0E5D-4872-B53B-3715F6B2B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AMG_TEMPLATE_GER_WHI (8)</Template>
  <TotalTime>0</TotalTime>
  <Words>1582</Words>
  <Application>Microsoft Macintosh PowerPoint</Application>
  <PresentationFormat>Breitbild</PresentationFormat>
  <Paragraphs>302</Paragraphs>
  <Slides>29</Slides>
  <Notes>19</Notes>
  <HiddenSlides>15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9" baseType="lpstr">
      <vt:lpstr>Arial</vt:lpstr>
      <vt:lpstr>CorpoS</vt:lpstr>
      <vt:lpstr>MB Corpo A Text Cond</vt:lpstr>
      <vt:lpstr>MB Corpo A Title</vt:lpstr>
      <vt:lpstr>MB Corpo S Text</vt:lpstr>
      <vt:lpstr>MB Corpo S Title</vt:lpstr>
      <vt:lpstr>Symbol</vt:lpstr>
      <vt:lpstr>Wingdings</vt:lpstr>
      <vt:lpstr>2015_AMG_presentation_DE_16_9_v4</vt:lpstr>
      <vt:lpstr>think-cell Folie</vt:lpstr>
      <vt:lpstr>BEWERBUNGSGESPRÄCH</vt:lpstr>
      <vt:lpstr>Über mich</vt:lpstr>
      <vt:lpstr>Roadmap</vt:lpstr>
      <vt:lpstr>Roadmap</vt:lpstr>
      <vt:lpstr>Rolle des AI Technical Expert in der AMG IT</vt:lpstr>
      <vt:lpstr>Erfolg messen – Wie?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KEY TAKEAWAYS</vt:lpstr>
      <vt:lpstr>PowerPoint-Präsentation</vt:lpstr>
      <vt:lpstr>PowerPoint-Präsentation</vt:lpstr>
      <vt:lpstr>Worauf kommt es dabei an?</vt:lpstr>
      <vt:lpstr>ERGEBNISSE LABOREXPERIMENT</vt:lpstr>
      <vt:lpstr>ERGEBNISSE FELDEXPERIMENT</vt:lpstr>
      <vt:lpstr>KEY TAKEAWAYS</vt:lpstr>
      <vt:lpstr>PowerPoint-Präsentation</vt:lpstr>
      <vt:lpstr>PowerPoint-Präsentation</vt:lpstr>
      <vt:lpstr>PowerPoint-Präsentation</vt:lpstr>
      <vt:lpstr>WAS SOLLTEST DU DIR MERKEN? TAKEAWAYS FÜR DIE ZUKUNFT</vt:lpstr>
      <vt:lpstr>Wozu trage ich bei</vt:lpstr>
      <vt:lpstr>PowerPoint-Präsentation</vt:lpstr>
      <vt:lpstr>ICONS</vt:lpstr>
      <vt:lpstr>STEMPEL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Mantei, Devin (601)</dc:creator>
  <cp:lastModifiedBy>Daniel Seger</cp:lastModifiedBy>
  <cp:revision>19</cp:revision>
  <cp:lastPrinted>2015-12-08T19:05:36Z</cp:lastPrinted>
  <dcterms:created xsi:type="dcterms:W3CDTF">2023-09-05T07:17:04Z</dcterms:created>
  <dcterms:modified xsi:type="dcterms:W3CDTF">2024-09-05T10:44:54Z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2023-09-05T07:17:05Z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8fcf8156-b378-43cc-894e-6467bbcad704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0x010100A173F1452F3D44459B8D046DF60ADFCA</vt:lpwstr>
  </property>
</Properties>
</file>